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4" r:id="rId3"/>
    <p:sldId id="271" r:id="rId4"/>
    <p:sldId id="260" r:id="rId5"/>
    <p:sldId id="262" r:id="rId6"/>
    <p:sldId id="273" r:id="rId7"/>
    <p:sldId id="275" r:id="rId8"/>
    <p:sldId id="268" r:id="rId9"/>
    <p:sldId id="285" r:id="rId10"/>
    <p:sldId id="290" r:id="rId11"/>
    <p:sldId id="293" r:id="rId12"/>
    <p:sldId id="289" r:id="rId13"/>
    <p:sldId id="287" r:id="rId14"/>
    <p:sldId id="259" r:id="rId15"/>
    <p:sldId id="295" r:id="rId16"/>
    <p:sldId id="264" r:id="rId17"/>
    <p:sldId id="276" r:id="rId18"/>
    <p:sldId id="280" r:id="rId19"/>
    <p:sldId id="272" r:id="rId20"/>
    <p:sldId id="279" r:id="rId21"/>
    <p:sldId id="265" r:id="rId22"/>
    <p:sldId id="296" r:id="rId23"/>
    <p:sldId id="29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12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626DC6-2A76-45C6-A430-863689CFC943}" type="datetimeFigureOut">
              <a:rPr lang="en-US" smtClean="0"/>
              <a:t>1/23/2018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3373C5-5A5C-445B-A263-7ED1CE1A9A0A}" type="slidenum">
              <a:rPr lang="en-US" smtClean="0"/>
              <a:t>‹#›</a:t>
            </a:fld>
            <a:endParaRPr lang="en-US"/>
          </a:p>
        </p:txBody>
      </p:sp>
    </p:spTree>
    <p:extLst>
      <p:ext uri="{BB962C8B-B14F-4D97-AF65-F5344CB8AC3E}">
        <p14:creationId xmlns:p14="http://schemas.microsoft.com/office/powerpoint/2010/main" val="2201148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80E89-6E77-41BB-B863-5530D8396800}" type="datetimeFigureOut">
              <a:rPr lang="en-US" smtClean="0"/>
              <a:t>1/23/2018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0F4C5-8E5D-493B-B464-B599AC8F3783}" type="slidenum">
              <a:rPr lang="en-US" smtClean="0"/>
              <a:t>‹#›</a:t>
            </a:fld>
            <a:endParaRPr lang="en-US"/>
          </a:p>
        </p:txBody>
      </p:sp>
    </p:spTree>
    <p:extLst>
      <p:ext uri="{BB962C8B-B14F-4D97-AF65-F5344CB8AC3E}">
        <p14:creationId xmlns:p14="http://schemas.microsoft.com/office/powerpoint/2010/main" val="116231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Goal of evening: help students and parents learn about high school to gain understanding and ease stress </a:t>
            </a:r>
          </a:p>
          <a:p>
            <a:pPr lvl="0"/>
            <a:r>
              <a:rPr lang="en-US" sz="1200" kern="1200" dirty="0" smtClean="0">
                <a:solidFill>
                  <a:schemeClr val="tx1"/>
                </a:solidFill>
                <a:effectLst/>
                <a:latin typeface="+mn-lt"/>
                <a:ea typeface="+mn-ea"/>
                <a:cs typeface="+mn-cs"/>
              </a:rPr>
              <a:t>Transition process- can be difficult- important to know resources, </a:t>
            </a:r>
          </a:p>
          <a:p>
            <a:pPr lvl="1"/>
            <a:r>
              <a:rPr lang="en-US" sz="1200" kern="1200" dirty="0" smtClean="0">
                <a:solidFill>
                  <a:schemeClr val="tx1"/>
                </a:solidFill>
                <a:effectLst/>
                <a:latin typeface="+mn-lt"/>
                <a:ea typeface="+mn-ea"/>
                <a:cs typeface="+mn-cs"/>
              </a:rPr>
              <a:t>spring visit, orientation/ back to school night in August</a:t>
            </a:r>
          </a:p>
          <a:p>
            <a:pPr lvl="1"/>
            <a:r>
              <a:rPr lang="en-US" sz="1200" kern="1200" dirty="0" smtClean="0">
                <a:solidFill>
                  <a:schemeClr val="tx1"/>
                </a:solidFill>
                <a:effectLst/>
                <a:latin typeface="+mn-lt"/>
                <a:ea typeface="+mn-ea"/>
                <a:cs typeface="+mn-cs"/>
              </a:rPr>
              <a:t>plan to get involved (sports, music, drama, clubs)</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a:t>
            </a:fld>
            <a:endParaRPr lang="en-US"/>
          </a:p>
        </p:txBody>
      </p:sp>
    </p:spTree>
    <p:extLst>
      <p:ext uri="{BB962C8B-B14F-4D97-AF65-F5344CB8AC3E}">
        <p14:creationId xmlns:p14="http://schemas.microsoft.com/office/powerpoint/2010/main" val="257020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10</a:t>
            </a:fld>
            <a:endParaRPr lang="en-US"/>
          </a:p>
        </p:txBody>
      </p:sp>
    </p:spTree>
    <p:extLst>
      <p:ext uri="{BB962C8B-B14F-4D97-AF65-F5344CB8AC3E}">
        <p14:creationId xmlns:p14="http://schemas.microsoft.com/office/powerpoint/2010/main" val="327692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11</a:t>
            </a:fld>
            <a:endParaRPr lang="en-US"/>
          </a:p>
        </p:txBody>
      </p:sp>
    </p:spTree>
    <p:extLst>
      <p:ext uri="{BB962C8B-B14F-4D97-AF65-F5344CB8AC3E}">
        <p14:creationId xmlns:p14="http://schemas.microsoft.com/office/powerpoint/2010/main" val="305931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12</a:t>
            </a:fld>
            <a:endParaRPr lang="en-US"/>
          </a:p>
        </p:txBody>
      </p:sp>
    </p:spTree>
    <p:extLst>
      <p:ext uri="{BB962C8B-B14F-4D97-AF65-F5344CB8AC3E}">
        <p14:creationId xmlns:p14="http://schemas.microsoft.com/office/powerpoint/2010/main" val="203365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Explain semester courses and ½ credit courses</a:t>
            </a:r>
          </a:p>
          <a:p>
            <a:pPr lvl="0"/>
            <a:r>
              <a:rPr lang="en-US" sz="1200" kern="1200" dirty="0" smtClean="0">
                <a:solidFill>
                  <a:schemeClr val="tx1"/>
                </a:solidFill>
                <a:effectLst/>
                <a:latin typeface="+mn-lt"/>
                <a:ea typeface="+mn-ea"/>
                <a:cs typeface="+mn-cs"/>
              </a:rPr>
              <a:t>Explain how GPA is calculated after earned credit</a:t>
            </a:r>
          </a:p>
          <a:p>
            <a:pPr lvl="0"/>
            <a:r>
              <a:rPr lang="en-US" sz="1200" kern="1200" dirty="0" smtClean="0">
                <a:solidFill>
                  <a:schemeClr val="tx1"/>
                </a:solidFill>
                <a:effectLst/>
                <a:latin typeface="+mn-lt"/>
                <a:ea typeface="+mn-ea"/>
                <a:cs typeface="+mn-cs"/>
              </a:rPr>
              <a:t>Explain balance in schedule</a:t>
            </a:r>
          </a:p>
          <a:p>
            <a:pPr lvl="0"/>
            <a:r>
              <a:rPr lang="en-US" sz="1200" kern="1200" dirty="0" smtClean="0">
                <a:solidFill>
                  <a:schemeClr val="tx1"/>
                </a:solidFill>
                <a:effectLst/>
                <a:latin typeface="+mn-lt"/>
                <a:ea typeface="+mn-ea"/>
                <a:cs typeface="+mn-cs"/>
              </a:rPr>
              <a:t>AP courses typically run on a yearlong schedule. </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13</a:t>
            </a:fld>
            <a:endParaRPr lang="en-US"/>
          </a:p>
        </p:txBody>
      </p:sp>
    </p:spTree>
    <p:extLst>
      <p:ext uri="{BB962C8B-B14F-4D97-AF65-F5344CB8AC3E}">
        <p14:creationId xmlns:p14="http://schemas.microsoft.com/office/powerpoint/2010/main" val="967322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Students are grouped by last name into advisory groups.  Goal is to build relationships. Advisories stay together through high school. Grade level lessons by age appropriate themes</a:t>
            </a:r>
          </a:p>
          <a:p>
            <a:pPr lvl="0"/>
            <a:r>
              <a:rPr lang="en-US" sz="1200" kern="1200" dirty="0" smtClean="0">
                <a:solidFill>
                  <a:schemeClr val="tx1"/>
                </a:solidFill>
                <a:effectLst/>
                <a:latin typeface="+mn-lt"/>
                <a:ea typeface="+mn-ea"/>
                <a:cs typeface="+mn-cs"/>
              </a:rPr>
              <a:t>Discuss PAWS- similar to Flex time</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14</a:t>
            </a:fld>
            <a:endParaRPr lang="en-US"/>
          </a:p>
        </p:txBody>
      </p:sp>
    </p:spTree>
    <p:extLst>
      <p:ext uri="{BB962C8B-B14F-4D97-AF65-F5344CB8AC3E}">
        <p14:creationId xmlns:p14="http://schemas.microsoft.com/office/powerpoint/2010/main" val="254415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15</a:t>
            </a:fld>
            <a:endParaRPr lang="en-US"/>
          </a:p>
        </p:txBody>
      </p:sp>
    </p:spTree>
    <p:extLst>
      <p:ext uri="{BB962C8B-B14F-4D97-AF65-F5344CB8AC3E}">
        <p14:creationId xmlns:p14="http://schemas.microsoft.com/office/powerpoint/2010/main" val="20811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Pay attention to their teacher recommendations- ask current teacher for questions on recommendation</a:t>
            </a:r>
          </a:p>
          <a:p>
            <a:pPr lvl="0"/>
            <a:r>
              <a:rPr lang="en-US" sz="1200" kern="1200" dirty="0" smtClean="0">
                <a:solidFill>
                  <a:schemeClr val="tx1"/>
                </a:solidFill>
                <a:effectLst/>
                <a:latin typeface="+mn-lt"/>
                <a:ea typeface="+mn-ea"/>
                <a:cs typeface="+mn-cs"/>
              </a:rPr>
              <a:t>Colleges looking for academic success- take courses at your academic level. Try to increase rigor over time. </a:t>
            </a:r>
          </a:p>
          <a:p>
            <a:pPr lvl="0"/>
            <a:r>
              <a:rPr lang="en-US" sz="1200" kern="1200" dirty="0" smtClean="0">
                <a:solidFill>
                  <a:schemeClr val="tx1"/>
                </a:solidFill>
                <a:effectLst/>
                <a:latin typeface="+mn-lt"/>
                <a:ea typeface="+mn-ea"/>
                <a:cs typeface="+mn-cs"/>
              </a:rPr>
              <a:t>Grades earned starting in freshman year factor into cumulative GPA, start strong</a:t>
            </a:r>
          </a:p>
          <a:p>
            <a:pPr lvl="0"/>
            <a:r>
              <a:rPr lang="en-US" sz="1200" kern="1200" dirty="0" smtClean="0">
                <a:solidFill>
                  <a:schemeClr val="tx1"/>
                </a:solidFill>
                <a:effectLst/>
                <a:latin typeface="+mn-lt"/>
                <a:ea typeface="+mn-ea"/>
                <a:cs typeface="+mn-cs"/>
              </a:rPr>
              <a:t>College planning is a 4 year process, start thinking of goals and career interests. Once students are in HS, we will start working toward specifics</a:t>
            </a:r>
          </a:p>
          <a:p>
            <a:pPr lvl="0"/>
            <a:r>
              <a:rPr lang="en-US" sz="1200" kern="1200" dirty="0" smtClean="0">
                <a:solidFill>
                  <a:schemeClr val="tx1"/>
                </a:solidFill>
                <a:effectLst/>
                <a:latin typeface="+mn-lt"/>
                <a:ea typeface="+mn-ea"/>
                <a:cs typeface="+mn-cs"/>
              </a:rPr>
              <a:t>Strict guidelines for seat time in classes, Especially difficult to change once classes have started </a:t>
            </a:r>
          </a:p>
          <a:p>
            <a:pPr lvl="0"/>
            <a:r>
              <a:rPr lang="en-US" sz="1200" kern="1200" dirty="0" smtClean="0">
                <a:solidFill>
                  <a:schemeClr val="tx1"/>
                </a:solidFill>
                <a:effectLst/>
                <a:latin typeface="+mn-lt"/>
                <a:ea typeface="+mn-ea"/>
                <a:cs typeface="+mn-cs"/>
              </a:rPr>
              <a:t>difficult to change because schedule and staffing based around student course requests, ex: art to Intro to Ag</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16</a:t>
            </a:fld>
            <a:endParaRPr lang="en-US"/>
          </a:p>
        </p:txBody>
      </p:sp>
    </p:spTree>
    <p:extLst>
      <p:ext uri="{BB962C8B-B14F-4D97-AF65-F5344CB8AC3E}">
        <p14:creationId xmlns:p14="http://schemas.microsoft.com/office/powerpoint/2010/main" val="4023366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Course levels- explain different levels (rigor, homework, teacher assistance)</a:t>
            </a:r>
          </a:p>
          <a:p>
            <a:pPr lvl="0"/>
            <a:r>
              <a:rPr lang="en-US" sz="1200" kern="1200" dirty="0" smtClean="0">
                <a:solidFill>
                  <a:schemeClr val="tx1"/>
                </a:solidFill>
                <a:effectLst/>
                <a:latin typeface="+mn-lt"/>
                <a:ea typeface="+mn-ea"/>
                <a:cs typeface="+mn-cs"/>
              </a:rPr>
              <a:t>Can take different level classes (such as Honors English 9 and Academic Algebra)</a:t>
            </a:r>
          </a:p>
          <a:p>
            <a:pPr lvl="0"/>
            <a:r>
              <a:rPr lang="en-US" sz="1200" kern="1200" dirty="0" smtClean="0">
                <a:solidFill>
                  <a:schemeClr val="tx1"/>
                </a:solidFill>
                <a:effectLst/>
                <a:latin typeface="+mn-lt"/>
                <a:ea typeface="+mn-ea"/>
                <a:cs typeface="+mn-cs"/>
              </a:rPr>
              <a:t>Honors courses differ from academic courses in that they require students to be more independent, creative, and extensive in the pursuit of topics and concepts. </a:t>
            </a:r>
          </a:p>
          <a:p>
            <a:pPr lvl="0"/>
            <a:r>
              <a:rPr lang="en-US" sz="1200" kern="1200" dirty="0" smtClean="0">
                <a:solidFill>
                  <a:schemeClr val="tx1"/>
                </a:solidFill>
                <a:effectLst/>
                <a:latin typeface="+mn-lt"/>
                <a:ea typeface="+mn-ea"/>
                <a:cs typeface="+mn-cs"/>
              </a:rPr>
              <a:t>They are more rigorous, not because of a greater quantity of work, but because students will explore topics to a greater depth, using inquiry and problem-solving approaches. </a:t>
            </a:r>
          </a:p>
          <a:p>
            <a:pPr lvl="0"/>
            <a:r>
              <a:rPr lang="en-US" sz="1200" kern="1200" dirty="0" smtClean="0">
                <a:solidFill>
                  <a:schemeClr val="tx1"/>
                </a:solidFill>
                <a:effectLst/>
                <a:latin typeface="+mn-lt"/>
                <a:ea typeface="+mn-ea"/>
                <a:cs typeface="+mn-cs"/>
              </a:rPr>
              <a:t>Typically, students who are successful taking honors courses are highly motivated and are high achievers, learn rapidly, can make generalizations and understand complex concepts, and produce original and creative products. </a:t>
            </a:r>
          </a:p>
          <a:p>
            <a:pPr lvl="0"/>
            <a:r>
              <a:rPr lang="en-US" sz="1200" kern="1200" dirty="0" smtClean="0">
                <a:solidFill>
                  <a:schemeClr val="tx1"/>
                </a:solidFill>
                <a:effectLst/>
                <a:latin typeface="+mn-lt"/>
                <a:ea typeface="+mn-ea"/>
                <a:cs typeface="+mn-cs"/>
              </a:rPr>
              <a:t>They accept responsibility for their own learning and strive to maintain good work habits, interest, attitude, and a commitment necessary for high achievement. </a:t>
            </a:r>
          </a:p>
          <a:p>
            <a:pPr lvl="0"/>
            <a:r>
              <a:rPr lang="en-US" sz="1200" kern="1200" dirty="0" smtClean="0">
                <a:solidFill>
                  <a:schemeClr val="tx1"/>
                </a:solidFill>
                <a:effectLst/>
                <a:latin typeface="+mn-lt"/>
                <a:ea typeface="+mn-ea"/>
                <a:cs typeface="+mn-cs"/>
              </a:rPr>
              <a:t>Open Enrollment Policy for course levels, including AP</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17</a:t>
            </a:fld>
            <a:endParaRPr lang="en-US"/>
          </a:p>
        </p:txBody>
      </p:sp>
    </p:spTree>
    <p:extLst>
      <p:ext uri="{BB962C8B-B14F-4D97-AF65-F5344CB8AC3E}">
        <p14:creationId xmlns:p14="http://schemas.microsoft.com/office/powerpoint/2010/main" val="69341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a:t>
            </a:r>
            <a:r>
              <a:rPr lang="en-US" baseline="0" dirty="0" smtClean="0"/>
              <a:t> what your son/daughter brought home. Please bring this to the advisory conference. Give us a few weeks and you should be able to view in HAC. </a:t>
            </a:r>
            <a:endParaRPr lang="en-US" dirty="0" smtClean="0"/>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18</a:t>
            </a:fld>
            <a:endParaRPr lang="en-US"/>
          </a:p>
        </p:txBody>
      </p:sp>
    </p:spTree>
    <p:extLst>
      <p:ext uri="{BB962C8B-B14F-4D97-AF65-F5344CB8AC3E}">
        <p14:creationId xmlns:p14="http://schemas.microsoft.com/office/powerpoint/2010/main" val="3332091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February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are scheduling conferences where parents are invited in to meet with advisors regarding their student’s course requests. </a:t>
            </a:r>
          </a:p>
          <a:p>
            <a:pPr lvl="0"/>
            <a:r>
              <a:rPr lang="en-US" sz="1200" kern="1200" dirty="0" smtClean="0">
                <a:solidFill>
                  <a:schemeClr val="tx1"/>
                </a:solidFill>
                <a:effectLst/>
                <a:latin typeface="+mn-lt"/>
                <a:ea typeface="+mn-ea"/>
                <a:cs typeface="+mn-cs"/>
              </a:rPr>
              <a:t>Please schedule</a:t>
            </a:r>
            <a:r>
              <a:rPr lang="en-US" sz="1200" kern="1200" baseline="0" dirty="0" smtClean="0">
                <a:solidFill>
                  <a:schemeClr val="tx1"/>
                </a:solidFill>
                <a:effectLst/>
                <a:latin typeface="+mn-lt"/>
                <a:ea typeface="+mn-ea"/>
                <a:cs typeface="+mn-cs"/>
              </a:rPr>
              <a:t> your conference through the </a:t>
            </a:r>
            <a:r>
              <a:rPr lang="en-US" sz="1200" kern="1200" baseline="0" dirty="0" err="1" smtClean="0">
                <a:solidFill>
                  <a:schemeClr val="tx1"/>
                </a:solidFill>
                <a:effectLst/>
                <a:latin typeface="+mn-lt"/>
                <a:ea typeface="+mn-ea"/>
                <a:cs typeface="+mn-cs"/>
              </a:rPr>
              <a:t>SignUp</a:t>
            </a:r>
            <a:r>
              <a:rPr lang="en-US" sz="1200" kern="1200" baseline="0" dirty="0" smtClean="0">
                <a:solidFill>
                  <a:schemeClr val="tx1"/>
                </a:solidFill>
                <a:effectLst/>
                <a:latin typeface="+mn-lt"/>
                <a:ea typeface="+mn-ea"/>
                <a:cs typeface="+mn-cs"/>
              </a:rPr>
              <a:t> Genius link.</a:t>
            </a:r>
            <a:r>
              <a:rPr lang="en-US" sz="1200" kern="1200" dirty="0" smtClean="0">
                <a:solidFill>
                  <a:schemeClr val="tx1"/>
                </a:solidFill>
                <a:effectLst/>
                <a:latin typeface="+mn-lt"/>
                <a:ea typeface="+mn-ea"/>
                <a:cs typeface="+mn-cs"/>
              </a:rPr>
              <a:t> Advisors are printed</a:t>
            </a:r>
            <a:r>
              <a:rPr lang="en-US" sz="1200" kern="1200" baseline="0" dirty="0" smtClean="0">
                <a:solidFill>
                  <a:schemeClr val="tx1"/>
                </a:solidFill>
                <a:effectLst/>
                <a:latin typeface="+mn-lt"/>
                <a:ea typeface="+mn-ea"/>
                <a:cs typeface="+mn-cs"/>
              </a:rPr>
              <a:t> on students’ course requests. No advantage in scheduling for Feb 7 versus Feb 15.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19</a:t>
            </a:fld>
            <a:endParaRPr lang="en-US"/>
          </a:p>
        </p:txBody>
      </p:sp>
    </p:spTree>
    <p:extLst>
      <p:ext uri="{BB962C8B-B14F-4D97-AF65-F5344CB8AC3E}">
        <p14:creationId xmlns:p14="http://schemas.microsoft.com/office/powerpoint/2010/main" val="277720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2</a:t>
            </a:fld>
            <a:endParaRPr lang="en-US"/>
          </a:p>
        </p:txBody>
      </p:sp>
    </p:spTree>
    <p:extLst>
      <p:ext uri="{BB962C8B-B14F-4D97-AF65-F5344CB8AC3E}">
        <p14:creationId xmlns:p14="http://schemas.microsoft.com/office/powerpoint/2010/main" val="24075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20</a:t>
            </a:fld>
            <a:endParaRPr lang="en-US"/>
          </a:p>
        </p:txBody>
      </p:sp>
    </p:spTree>
    <p:extLst>
      <p:ext uri="{BB962C8B-B14F-4D97-AF65-F5344CB8AC3E}">
        <p14:creationId xmlns:p14="http://schemas.microsoft.com/office/powerpoint/2010/main" val="487164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 to webpage to demonstrate functions (Program of Studies, Grade specific information, counselor contact)</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21</a:t>
            </a:fld>
            <a:endParaRPr lang="en-US"/>
          </a:p>
        </p:txBody>
      </p:sp>
    </p:spTree>
    <p:extLst>
      <p:ext uri="{BB962C8B-B14F-4D97-AF65-F5344CB8AC3E}">
        <p14:creationId xmlns:p14="http://schemas.microsoft.com/office/powerpoint/2010/main" val="413706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22</a:t>
            </a:fld>
            <a:endParaRPr lang="en-US"/>
          </a:p>
        </p:txBody>
      </p:sp>
    </p:spTree>
    <p:extLst>
      <p:ext uri="{BB962C8B-B14F-4D97-AF65-F5344CB8AC3E}">
        <p14:creationId xmlns:p14="http://schemas.microsoft.com/office/powerpoint/2010/main" val="185247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23</a:t>
            </a:fld>
            <a:endParaRPr lang="en-US"/>
          </a:p>
        </p:txBody>
      </p:sp>
    </p:spTree>
    <p:extLst>
      <p:ext uri="{BB962C8B-B14F-4D97-AF65-F5344CB8AC3E}">
        <p14:creationId xmlns:p14="http://schemas.microsoft.com/office/powerpoint/2010/main" val="164472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of Administrators</a:t>
            </a:r>
            <a:r>
              <a:rPr lang="en-US" baseline="0" dirty="0" smtClean="0"/>
              <a:t> and Counselors</a:t>
            </a:r>
          </a:p>
          <a:p>
            <a:r>
              <a:rPr lang="en-US" baseline="0" dirty="0" smtClean="0"/>
              <a:t>Strive for excellence- preparing students for college and career</a:t>
            </a:r>
          </a:p>
          <a:p>
            <a:r>
              <a:rPr lang="en-US" baseline="0" dirty="0" smtClean="0"/>
              <a:t>Notes: AP offering for freshmen (50 recommended) </a:t>
            </a:r>
          </a:p>
          <a:p>
            <a:r>
              <a:rPr lang="en-US" baseline="0" dirty="0" smtClean="0"/>
              <a:t>Reading instruction- working with ORMS reading specialist to contact parents to recommend reading. Our reading specialist will be available on both conference nights. </a:t>
            </a:r>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3</a:t>
            </a:fld>
            <a:endParaRPr lang="en-US"/>
          </a:p>
        </p:txBody>
      </p:sp>
    </p:spTree>
    <p:extLst>
      <p:ext uri="{BB962C8B-B14F-4D97-AF65-F5344CB8AC3E}">
        <p14:creationId xmlns:p14="http://schemas.microsoft.com/office/powerpoint/2010/main" val="79497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Earning credits- each class = credit or ½ credit. 25 are needed to graduate from CCPS. All classes are reported on transcript. Weighted GPA versus unweighted</a:t>
            </a:r>
            <a:r>
              <a:rPr lang="en-US" sz="1200" kern="1200" baseline="0" dirty="0" smtClean="0">
                <a:solidFill>
                  <a:schemeClr val="tx1"/>
                </a:solidFill>
                <a:effectLst/>
                <a:latin typeface="+mn-lt"/>
                <a:ea typeface="+mn-ea"/>
                <a:cs typeface="+mn-cs"/>
              </a:rPr>
              <a:t> GPA.</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Please use the Program of Studies to guide you (on </a:t>
            </a:r>
            <a:r>
              <a:rPr lang="en-US" sz="1200" kern="1200" dirty="0" err="1" smtClean="0">
                <a:solidFill>
                  <a:schemeClr val="tx1"/>
                </a:solidFill>
                <a:effectLst/>
                <a:latin typeface="+mn-lt"/>
                <a:ea typeface="+mn-ea"/>
                <a:cs typeface="+mn-cs"/>
              </a:rPr>
              <a:t>weebly</a:t>
            </a:r>
            <a:r>
              <a:rPr lang="en-US" sz="1200" kern="1200" dirty="0" smtClean="0">
                <a:solidFill>
                  <a:schemeClr val="tx1"/>
                </a:solidFill>
                <a:effectLst/>
                <a:latin typeface="+mn-lt"/>
                <a:ea typeface="+mn-ea"/>
                <a:cs typeface="+mn-cs"/>
              </a:rPr>
              <a:t>, will show later)</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4</a:t>
            </a:fld>
            <a:endParaRPr lang="en-US"/>
          </a:p>
        </p:txBody>
      </p:sp>
    </p:spTree>
    <p:extLst>
      <p:ext uri="{BB962C8B-B14F-4D97-AF65-F5344CB8AC3E}">
        <p14:creationId xmlns:p14="http://schemas.microsoft.com/office/powerpoint/2010/main" val="388547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Classes in content areas</a:t>
            </a:r>
          </a:p>
          <a:p>
            <a:pPr lvl="0"/>
            <a:r>
              <a:rPr lang="en-US" sz="1200" kern="1200" dirty="0" smtClean="0">
                <a:solidFill>
                  <a:schemeClr val="tx1"/>
                </a:solidFill>
                <a:effectLst/>
                <a:latin typeface="+mn-lt"/>
                <a:ea typeface="+mn-ea"/>
                <a:cs typeface="+mn-cs"/>
              </a:rPr>
              <a:t>Service learning- encouragement to finish them in middle school. 55 to be a senior. SLH are reported on transcripts. More can be helpful in admissions and scholarships.</a:t>
            </a:r>
          </a:p>
          <a:p>
            <a:pPr lvl="0"/>
            <a:r>
              <a:rPr lang="en-US" sz="1200" kern="1200" dirty="0" smtClean="0">
                <a:solidFill>
                  <a:schemeClr val="tx1"/>
                </a:solidFill>
                <a:effectLst/>
                <a:latin typeface="+mn-lt"/>
                <a:ea typeface="+mn-ea"/>
                <a:cs typeface="+mn-cs"/>
              </a:rPr>
              <a:t>Testing- H.S.A in Biology and Government. Must take PARCC in Algebra I, English 10, and Algebra II. Still learning about requirements for graduation. </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5</a:t>
            </a:fld>
            <a:endParaRPr lang="en-US"/>
          </a:p>
        </p:txBody>
      </p:sp>
    </p:spTree>
    <p:extLst>
      <p:ext uri="{BB962C8B-B14F-4D97-AF65-F5344CB8AC3E}">
        <p14:creationId xmlns:p14="http://schemas.microsoft.com/office/powerpoint/2010/main" val="140610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10: Here is the break down of which test and class</a:t>
            </a:r>
            <a:r>
              <a:rPr lang="en-US" sz="1200" kern="1200" baseline="0" dirty="0" smtClean="0">
                <a:solidFill>
                  <a:schemeClr val="tx1"/>
                </a:solidFill>
                <a:effectLst/>
                <a:latin typeface="+mn-lt"/>
                <a:ea typeface="+mn-ea"/>
                <a:cs typeface="+mn-cs"/>
              </a:rPr>
              <a:t> relate to graduation requirements and which relate to College and Career Readiness. As you can see, the CCR courses are upper level courses. If students are unsuccessful with the CCR Requirements, we will offer opportunities for remediation and retesting during the following year. Students must take and pass the graduation requirements. If qualifying scores for CCR are in place (i.e. SAT, AP, etc.), a student may opt out of a test. However LHS strongly encourages students to take PARCC 11 and </a:t>
            </a:r>
            <a:r>
              <a:rPr lang="en-US" sz="1200" kern="1200" baseline="0" dirty="0" err="1" smtClean="0">
                <a:solidFill>
                  <a:schemeClr val="tx1"/>
                </a:solidFill>
                <a:effectLst/>
                <a:latin typeface="+mn-lt"/>
                <a:ea typeface="+mn-ea"/>
                <a:cs typeface="+mn-cs"/>
              </a:rPr>
              <a:t>Accuplacer</a:t>
            </a:r>
            <a:r>
              <a:rPr lang="en-US" sz="1200" kern="1200" baseline="0" dirty="0" smtClean="0">
                <a:solidFill>
                  <a:schemeClr val="tx1"/>
                </a:solidFill>
                <a:effectLst/>
                <a:latin typeface="+mn-lt"/>
                <a:ea typeface="+mn-ea"/>
                <a:cs typeface="+mn-cs"/>
              </a:rPr>
              <a:t> due to its highly rigorous content and standardized feedback. Scores assist in providing LHS in instruction tools and gaging our performance. Determining CCR can be based on several indicators: see chart for indicators for English and Math. CCPs has not made a final determination if or how students will be formally designated as College and Career Ready. </a:t>
            </a:r>
            <a:endParaRPr lang="en-US" dirty="0" smtClean="0"/>
          </a:p>
          <a:p>
            <a:r>
              <a:rPr lang="en-US" sz="1200" kern="1200" baseline="0" dirty="0" smtClean="0">
                <a:solidFill>
                  <a:schemeClr val="tx1"/>
                </a:solidFill>
                <a:effectLst/>
                <a:latin typeface="+mn-lt"/>
                <a:ea typeface="+mn-ea"/>
                <a:cs typeface="+mn-cs"/>
              </a:rPr>
              <a:t>Stay turned for another parent night for more information on College and Career Readiness and testing requirements.  </a:t>
            </a:r>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6</a:t>
            </a:fld>
            <a:endParaRPr lang="en-US"/>
          </a:p>
        </p:txBody>
      </p:sp>
    </p:spTree>
    <p:extLst>
      <p:ext uri="{BB962C8B-B14F-4D97-AF65-F5344CB8AC3E}">
        <p14:creationId xmlns:p14="http://schemas.microsoft.com/office/powerpoint/2010/main" val="245703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9: One of the many goals of high school is to prepare students to be “college and career ready” by preparing them for college level course as well as identifying career pathways.</a:t>
            </a:r>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7</a:t>
            </a:fld>
            <a:endParaRPr lang="en-US"/>
          </a:p>
        </p:txBody>
      </p:sp>
    </p:spTree>
    <p:extLst>
      <p:ext uri="{BB962C8B-B14F-4D97-AF65-F5344CB8AC3E}">
        <p14:creationId xmlns:p14="http://schemas.microsoft.com/office/powerpoint/2010/main" val="381434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Individualized plan created with counselors and advisors meet with students each year to discuss their goals.</a:t>
            </a:r>
          </a:p>
          <a:p>
            <a:pPr lvl="0"/>
            <a:r>
              <a:rPr lang="en-US" sz="1200" kern="1200" dirty="0" smtClean="0">
                <a:solidFill>
                  <a:schemeClr val="tx1"/>
                </a:solidFill>
                <a:effectLst/>
                <a:latin typeface="+mn-lt"/>
                <a:ea typeface="+mn-ea"/>
                <a:cs typeface="+mn-cs"/>
              </a:rPr>
              <a:t>Can be updated and changed.</a:t>
            </a:r>
          </a:p>
          <a:p>
            <a:pPr lvl="0"/>
            <a:r>
              <a:rPr lang="en-US" sz="1200" kern="1200" dirty="0" smtClean="0">
                <a:solidFill>
                  <a:schemeClr val="tx1"/>
                </a:solidFill>
                <a:effectLst/>
                <a:latin typeface="+mn-lt"/>
                <a:ea typeface="+mn-ea"/>
                <a:cs typeface="+mn-cs"/>
              </a:rPr>
              <a:t>Helps to plan prerequisite courses for upper level classes, completer programs, internships. Tracks graduation requirements. </a:t>
            </a:r>
          </a:p>
          <a:p>
            <a:pPr lvl="0"/>
            <a:r>
              <a:rPr lang="en-US" sz="1200" kern="1200" dirty="0" smtClean="0">
                <a:solidFill>
                  <a:schemeClr val="tx1"/>
                </a:solidFill>
                <a:effectLst/>
                <a:latin typeface="+mn-lt"/>
                <a:ea typeface="+mn-ea"/>
                <a:cs typeface="+mn-cs"/>
              </a:rPr>
              <a:t>Will be the start of the scheduling process in future years. </a:t>
            </a:r>
          </a:p>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8</a:t>
            </a:fld>
            <a:endParaRPr lang="en-US"/>
          </a:p>
        </p:txBody>
      </p:sp>
    </p:spTree>
    <p:extLst>
      <p:ext uri="{BB962C8B-B14F-4D97-AF65-F5344CB8AC3E}">
        <p14:creationId xmlns:p14="http://schemas.microsoft.com/office/powerpoint/2010/main" val="131412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F4C5-8E5D-493B-B464-B599AC8F3783}" type="slidenum">
              <a:rPr lang="en-US" smtClean="0"/>
              <a:t>9</a:t>
            </a:fld>
            <a:endParaRPr lang="en-US"/>
          </a:p>
        </p:txBody>
      </p:sp>
    </p:spTree>
    <p:extLst>
      <p:ext uri="{BB962C8B-B14F-4D97-AF65-F5344CB8AC3E}">
        <p14:creationId xmlns:p14="http://schemas.microsoft.com/office/powerpoint/2010/main" val="426918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71B28C-D37B-4369-9C15-4E096FB224D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143080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1B28C-D37B-4369-9C15-4E096FB224D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290673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1B28C-D37B-4369-9C15-4E096FB224D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186388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1B28C-D37B-4369-9C15-4E096FB224D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302241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1B28C-D37B-4369-9C15-4E096FB224D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13656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71B28C-D37B-4369-9C15-4E096FB224D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252412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71B28C-D37B-4369-9C15-4E096FB224D4}"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113411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71B28C-D37B-4369-9C15-4E096FB224D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161636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1B28C-D37B-4369-9C15-4E096FB224D4}"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195668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1B28C-D37B-4369-9C15-4E096FB224D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126416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1B28C-D37B-4369-9C15-4E096FB224D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C178-F08B-4477-A032-5E27BCC0AD28}" type="slidenum">
              <a:rPr lang="en-US" smtClean="0"/>
              <a:t>‹#›</a:t>
            </a:fld>
            <a:endParaRPr lang="en-US"/>
          </a:p>
        </p:txBody>
      </p:sp>
    </p:spTree>
    <p:extLst>
      <p:ext uri="{BB962C8B-B14F-4D97-AF65-F5344CB8AC3E}">
        <p14:creationId xmlns:p14="http://schemas.microsoft.com/office/powerpoint/2010/main" val="309428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1B28C-D37B-4369-9C15-4E096FB224D4}" type="datetimeFigureOut">
              <a:rPr lang="en-US" smtClean="0"/>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8C178-F08B-4477-A032-5E27BCC0AD28}" type="slidenum">
              <a:rPr lang="en-US" smtClean="0"/>
              <a:t>‹#›</a:t>
            </a:fld>
            <a:endParaRPr lang="en-US"/>
          </a:p>
        </p:txBody>
      </p:sp>
    </p:spTree>
    <p:extLst>
      <p:ext uri="{BB962C8B-B14F-4D97-AF65-F5344CB8AC3E}">
        <p14:creationId xmlns:p14="http://schemas.microsoft.com/office/powerpoint/2010/main" val="19912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2374"/>
          <a:stretch/>
        </p:blipFill>
        <p:spPr>
          <a:xfrm>
            <a:off x="4044641" y="0"/>
            <a:ext cx="5136530" cy="6848707"/>
          </a:xfrm>
          <a:prstGeom prst="rect">
            <a:avLst/>
          </a:prstGeom>
        </p:spPr>
      </p:pic>
      <p:sp>
        <p:nvSpPr>
          <p:cNvPr id="2" name="Title 1"/>
          <p:cNvSpPr>
            <a:spLocks noGrp="1"/>
          </p:cNvSpPr>
          <p:nvPr>
            <p:ph type="ctrTitle"/>
          </p:nvPr>
        </p:nvSpPr>
        <p:spPr>
          <a:xfrm>
            <a:off x="304800" y="838200"/>
            <a:ext cx="4114800" cy="3051175"/>
          </a:xfrm>
        </p:spPr>
        <p:txBody>
          <a:bodyPr>
            <a:noAutofit/>
          </a:bodyPr>
          <a:lstStyle/>
          <a:p>
            <a:pPr algn="l"/>
            <a:r>
              <a:rPr lang="en-US" sz="6000" dirty="0" smtClean="0">
                <a:solidFill>
                  <a:srgbClr val="0000CC"/>
                </a:solidFill>
                <a:effectLst>
                  <a:outerShdw blurRad="50800" dist="38100" dir="2700000" algn="tl" rotWithShape="0">
                    <a:prstClr val="black">
                      <a:alpha val="40000"/>
                    </a:prstClr>
                  </a:outerShdw>
                </a:effectLst>
                <a:latin typeface="Corbel" panose="020B0503020204020204" pitchFamily="34" charset="0"/>
              </a:rPr>
              <a:t>Navigating Your Path to Graduation</a:t>
            </a:r>
            <a:endParaRPr lang="en-US" sz="6000" dirty="0">
              <a:solidFill>
                <a:srgbClr val="0000CC"/>
              </a:solidFill>
              <a:effectLst>
                <a:outerShdw blurRad="50800" dist="38100" dir="2700000" algn="tl" rotWithShape="0">
                  <a:prstClr val="black">
                    <a:alpha val="40000"/>
                  </a:prstClr>
                </a:outerShdw>
              </a:effectLst>
              <a:latin typeface="Corbel" panose="020B0503020204020204" pitchFamily="34" charset="0"/>
            </a:endParaRPr>
          </a:p>
        </p:txBody>
      </p:sp>
      <p:sp>
        <p:nvSpPr>
          <p:cNvPr id="3" name="Subtitle 2"/>
          <p:cNvSpPr>
            <a:spLocks noGrp="1"/>
          </p:cNvSpPr>
          <p:nvPr>
            <p:ph type="subTitle" idx="1"/>
          </p:nvPr>
        </p:nvSpPr>
        <p:spPr>
          <a:xfrm>
            <a:off x="381000" y="4114800"/>
            <a:ext cx="3505200" cy="1371600"/>
          </a:xfrm>
        </p:spPr>
        <p:txBody>
          <a:bodyPr/>
          <a:lstStyle/>
          <a:p>
            <a:pPr algn="l"/>
            <a:r>
              <a:rPr lang="en-US" dirty="0" smtClean="0">
                <a:latin typeface="Corbel" panose="020B0503020204020204" pitchFamily="34" charset="0"/>
              </a:rPr>
              <a:t>Liberty High School</a:t>
            </a:r>
          </a:p>
          <a:p>
            <a:pPr algn="l"/>
            <a:r>
              <a:rPr lang="en-US" dirty="0" smtClean="0">
                <a:latin typeface="Corbel" panose="020B0503020204020204" pitchFamily="34" charset="0"/>
              </a:rPr>
              <a:t>January 2018</a:t>
            </a:r>
            <a:endParaRPr lang="en-US" dirty="0">
              <a:latin typeface="Corbel" panose="020B0503020204020204" pitchFamily="34" charset="0"/>
            </a:endParaRPr>
          </a:p>
        </p:txBody>
      </p:sp>
      <p:cxnSp>
        <p:nvCxnSpPr>
          <p:cNvPr id="5" name="Straight Connector 4"/>
          <p:cNvCxnSpPr/>
          <p:nvPr/>
        </p:nvCxnSpPr>
        <p:spPr>
          <a:xfrm>
            <a:off x="457200" y="3962400"/>
            <a:ext cx="4648200" cy="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76853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2" name="TextBox 1"/>
          <p:cNvSpPr txBox="1"/>
          <p:nvPr/>
        </p:nvSpPr>
        <p:spPr>
          <a:xfrm>
            <a:off x="457200" y="152400"/>
            <a:ext cx="8077200" cy="1200329"/>
          </a:xfrm>
          <a:prstGeom prst="rect">
            <a:avLst/>
          </a:prstGeom>
          <a:noFill/>
        </p:spPr>
        <p:txBody>
          <a:bodyPr wrap="square" rtlCol="0">
            <a:spAutoFit/>
          </a:bodyPr>
          <a:lstStyle/>
          <a:p>
            <a:r>
              <a:rPr lang="en-US" sz="3600" b="1" dirty="0" smtClean="0">
                <a:solidFill>
                  <a:srgbClr val="0000CC"/>
                </a:solidFill>
                <a:latin typeface="Corbel" panose="020B0503020204020204" pitchFamily="34" charset="0"/>
              </a:rPr>
              <a:t>Example of a Completer Program- Regional Program</a:t>
            </a:r>
            <a:endParaRPr lang="en-US" sz="3600" b="1" dirty="0">
              <a:solidFill>
                <a:srgbClr val="0000CC"/>
              </a:solidFill>
              <a:latin typeface="Corbel" panose="020B0503020204020204" pitchFamily="34" charset="0"/>
            </a:endParaRPr>
          </a:p>
        </p:txBody>
      </p:sp>
      <p:sp>
        <p:nvSpPr>
          <p:cNvPr id="5" name="TextBox 4"/>
          <p:cNvSpPr txBox="1"/>
          <p:nvPr/>
        </p:nvSpPr>
        <p:spPr>
          <a:xfrm>
            <a:off x="1143000" y="5599327"/>
            <a:ext cx="6858000" cy="523220"/>
          </a:xfrm>
          <a:prstGeom prst="rect">
            <a:avLst/>
          </a:prstGeom>
          <a:noFill/>
        </p:spPr>
        <p:txBody>
          <a:bodyPr wrap="square" rtlCol="0">
            <a:spAutoFit/>
          </a:bodyPr>
          <a:lstStyle/>
          <a:p>
            <a:pPr algn="ctr"/>
            <a:endParaRPr lang="en-US" sz="2800" b="1" i="1" dirty="0">
              <a:latin typeface="Corbel" panose="020B0503020204020204" pitchFamily="34" charset="0"/>
            </a:endParaRPr>
          </a:p>
        </p:txBody>
      </p:sp>
      <p:sp>
        <p:nvSpPr>
          <p:cNvPr id="4" name="Content Placeholder 3"/>
          <p:cNvSpPr>
            <a:spLocks noGrp="1"/>
          </p:cNvSpPr>
          <p:nvPr>
            <p:ph idx="1"/>
          </p:nvPr>
        </p:nvSpPr>
        <p:spPr>
          <a:xfrm>
            <a:off x="457200" y="1225770"/>
            <a:ext cx="8229600" cy="5327430"/>
          </a:xfrm>
        </p:spPr>
        <p:txBody>
          <a:bodyPr>
            <a:normAutofit/>
          </a:bodyPr>
          <a:lstStyle/>
          <a:p>
            <a:pPr marL="0" indent="0">
              <a:buNone/>
            </a:pPr>
            <a:endParaRPr lang="en-US" altLang="en-US" sz="1800" dirty="0"/>
          </a:p>
          <a:p>
            <a:endParaRPr lang="en-US" dirty="0"/>
          </a:p>
        </p:txBody>
      </p:sp>
      <p:sp>
        <p:nvSpPr>
          <p:cNvPr id="9" name="TextBox 8"/>
          <p:cNvSpPr txBox="1"/>
          <p:nvPr/>
        </p:nvSpPr>
        <p:spPr>
          <a:xfrm>
            <a:off x="168322" y="3891760"/>
            <a:ext cx="907170" cy="1200329"/>
          </a:xfrm>
          <a:prstGeom prst="rect">
            <a:avLst/>
          </a:prstGeom>
          <a:noFill/>
        </p:spPr>
        <p:txBody>
          <a:bodyPr wrap="square" rtlCol="0">
            <a:spAutoFit/>
          </a:bodyPr>
          <a:lstStyle/>
          <a:p>
            <a:r>
              <a:rPr lang="en-US" dirty="0" smtClean="0"/>
              <a:t>Take these four credits</a:t>
            </a:r>
            <a:endParaRPr lang="en-US" dirty="0"/>
          </a:p>
        </p:txBody>
      </p:sp>
      <p:pic>
        <p:nvPicPr>
          <p:cNvPr id="7" name="Picture 6"/>
          <p:cNvPicPr>
            <a:picLocks noChangeAspect="1"/>
          </p:cNvPicPr>
          <p:nvPr/>
        </p:nvPicPr>
        <p:blipFill>
          <a:blip r:embed="rId5"/>
          <a:stretch>
            <a:fillRect/>
          </a:stretch>
        </p:blipFill>
        <p:spPr>
          <a:xfrm>
            <a:off x="1243012" y="1352729"/>
            <a:ext cx="7087430" cy="5499763"/>
          </a:xfrm>
          <a:prstGeom prst="rect">
            <a:avLst/>
          </a:prstGeom>
        </p:spPr>
      </p:pic>
      <p:sp>
        <p:nvSpPr>
          <p:cNvPr id="8" name="Right Arrow 7"/>
          <p:cNvSpPr/>
          <p:nvPr/>
        </p:nvSpPr>
        <p:spPr>
          <a:xfrm>
            <a:off x="914400" y="41910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480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pic>
        <p:nvPicPr>
          <p:cNvPr id="10" name="Picture 9"/>
          <p:cNvPicPr>
            <a:picLocks noChangeAspect="1"/>
          </p:cNvPicPr>
          <p:nvPr/>
        </p:nvPicPr>
        <p:blipFill>
          <a:blip r:embed="rId5"/>
          <a:stretch>
            <a:fillRect/>
          </a:stretch>
        </p:blipFill>
        <p:spPr>
          <a:xfrm>
            <a:off x="685800" y="1523999"/>
            <a:ext cx="8382000" cy="5264371"/>
          </a:xfrm>
          <a:prstGeom prst="rect">
            <a:avLst/>
          </a:prstGeom>
        </p:spPr>
      </p:pic>
      <p:sp>
        <p:nvSpPr>
          <p:cNvPr id="2" name="TextBox 1"/>
          <p:cNvSpPr txBox="1"/>
          <p:nvPr/>
        </p:nvSpPr>
        <p:spPr>
          <a:xfrm>
            <a:off x="457200" y="152400"/>
            <a:ext cx="8077200" cy="1200329"/>
          </a:xfrm>
          <a:prstGeom prst="rect">
            <a:avLst/>
          </a:prstGeom>
          <a:noFill/>
        </p:spPr>
        <p:txBody>
          <a:bodyPr wrap="square" rtlCol="0">
            <a:spAutoFit/>
          </a:bodyPr>
          <a:lstStyle/>
          <a:p>
            <a:r>
              <a:rPr lang="en-US" sz="3600" b="1" dirty="0" smtClean="0">
                <a:solidFill>
                  <a:srgbClr val="0000CC"/>
                </a:solidFill>
                <a:latin typeface="Corbel" panose="020B0503020204020204" pitchFamily="34" charset="0"/>
              </a:rPr>
              <a:t>Example of a Completer Program- Career and Technology Center</a:t>
            </a:r>
            <a:endParaRPr lang="en-US" sz="3600" b="1" dirty="0">
              <a:solidFill>
                <a:srgbClr val="0000CC"/>
              </a:solidFill>
              <a:latin typeface="Corbel" panose="020B0503020204020204" pitchFamily="34" charset="0"/>
            </a:endParaRPr>
          </a:p>
        </p:txBody>
      </p:sp>
      <p:sp>
        <p:nvSpPr>
          <p:cNvPr id="5" name="TextBox 4"/>
          <p:cNvSpPr txBox="1"/>
          <p:nvPr/>
        </p:nvSpPr>
        <p:spPr>
          <a:xfrm>
            <a:off x="1143000" y="5599327"/>
            <a:ext cx="6858000" cy="523220"/>
          </a:xfrm>
          <a:prstGeom prst="rect">
            <a:avLst/>
          </a:prstGeom>
          <a:noFill/>
        </p:spPr>
        <p:txBody>
          <a:bodyPr wrap="square" rtlCol="0">
            <a:spAutoFit/>
          </a:bodyPr>
          <a:lstStyle/>
          <a:p>
            <a:pPr algn="ctr"/>
            <a:endParaRPr lang="en-US" sz="2800" b="1" i="1" dirty="0">
              <a:latin typeface="Corbel" panose="020B0503020204020204" pitchFamily="34" charset="0"/>
            </a:endParaRPr>
          </a:p>
        </p:txBody>
      </p:sp>
      <p:sp>
        <p:nvSpPr>
          <p:cNvPr id="4" name="Content Placeholder 3"/>
          <p:cNvSpPr>
            <a:spLocks noGrp="1"/>
          </p:cNvSpPr>
          <p:nvPr>
            <p:ph idx="1"/>
          </p:nvPr>
        </p:nvSpPr>
        <p:spPr>
          <a:xfrm>
            <a:off x="457200" y="1225770"/>
            <a:ext cx="8229600" cy="5327430"/>
          </a:xfrm>
        </p:spPr>
        <p:txBody>
          <a:bodyPr>
            <a:normAutofit/>
          </a:bodyPr>
          <a:lstStyle/>
          <a:p>
            <a:pPr marL="0" indent="0">
              <a:buNone/>
            </a:pPr>
            <a:endParaRPr lang="en-US" altLang="en-US" sz="1800" dirty="0"/>
          </a:p>
          <a:p>
            <a:endParaRPr lang="en-US" dirty="0"/>
          </a:p>
        </p:txBody>
      </p:sp>
      <p:sp>
        <p:nvSpPr>
          <p:cNvPr id="8" name="Right Arrow 7"/>
          <p:cNvSpPr/>
          <p:nvPr/>
        </p:nvSpPr>
        <p:spPr>
          <a:xfrm>
            <a:off x="990600" y="41148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3514635"/>
            <a:ext cx="1059570" cy="1200329"/>
          </a:xfrm>
          <a:prstGeom prst="rect">
            <a:avLst/>
          </a:prstGeom>
          <a:noFill/>
        </p:spPr>
        <p:txBody>
          <a:bodyPr wrap="square" rtlCol="0">
            <a:spAutoFit/>
          </a:bodyPr>
          <a:lstStyle/>
          <a:p>
            <a:r>
              <a:rPr lang="en-US" dirty="0" smtClean="0"/>
              <a:t>Take these four credits</a:t>
            </a:r>
            <a:endParaRPr lang="en-US" dirty="0"/>
          </a:p>
        </p:txBody>
      </p:sp>
    </p:spTree>
    <p:extLst>
      <p:ext uri="{BB962C8B-B14F-4D97-AF65-F5344CB8AC3E}">
        <p14:creationId xmlns:p14="http://schemas.microsoft.com/office/powerpoint/2010/main" val="3363345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9" name="TextBox 8"/>
          <p:cNvSpPr txBox="1"/>
          <p:nvPr/>
        </p:nvSpPr>
        <p:spPr>
          <a:xfrm>
            <a:off x="152400" y="3514635"/>
            <a:ext cx="1059570" cy="1754326"/>
          </a:xfrm>
          <a:prstGeom prst="rect">
            <a:avLst/>
          </a:prstGeom>
          <a:noFill/>
        </p:spPr>
        <p:txBody>
          <a:bodyPr wrap="square" rtlCol="0">
            <a:spAutoFit/>
          </a:bodyPr>
          <a:lstStyle/>
          <a:p>
            <a:r>
              <a:rPr lang="en-US" dirty="0" smtClean="0"/>
              <a:t>Take four credits from </a:t>
            </a:r>
          </a:p>
          <a:p>
            <a:r>
              <a:rPr lang="en-US" dirty="0" smtClean="0"/>
              <a:t>the shaded area</a:t>
            </a:r>
            <a:endParaRPr lang="en-US" dirty="0"/>
          </a:p>
        </p:txBody>
      </p:sp>
      <p:sp>
        <p:nvSpPr>
          <p:cNvPr id="2" name="TextBox 1"/>
          <p:cNvSpPr txBox="1"/>
          <p:nvPr/>
        </p:nvSpPr>
        <p:spPr>
          <a:xfrm>
            <a:off x="457200" y="152400"/>
            <a:ext cx="8077200" cy="646331"/>
          </a:xfrm>
          <a:prstGeom prst="rect">
            <a:avLst/>
          </a:prstGeom>
          <a:noFill/>
        </p:spPr>
        <p:txBody>
          <a:bodyPr wrap="square" rtlCol="0">
            <a:spAutoFit/>
          </a:bodyPr>
          <a:lstStyle/>
          <a:p>
            <a:r>
              <a:rPr lang="en-US" sz="3600" b="1" dirty="0">
                <a:solidFill>
                  <a:srgbClr val="0000CC"/>
                </a:solidFill>
                <a:latin typeface="Corbel" panose="020B0503020204020204" pitchFamily="34" charset="0"/>
              </a:rPr>
              <a:t> </a:t>
            </a:r>
            <a:r>
              <a:rPr lang="en-US" sz="3600" b="1" dirty="0" smtClean="0">
                <a:solidFill>
                  <a:srgbClr val="0000CC"/>
                </a:solidFill>
                <a:latin typeface="Corbel" panose="020B0503020204020204" pitchFamily="34" charset="0"/>
              </a:rPr>
              <a:t>Example of a Career Major Program</a:t>
            </a:r>
            <a:endParaRPr lang="en-US" sz="3600" b="1" dirty="0">
              <a:solidFill>
                <a:srgbClr val="0000CC"/>
              </a:solidFill>
              <a:latin typeface="Corbel" panose="020B0503020204020204" pitchFamily="34" charset="0"/>
            </a:endParaRPr>
          </a:p>
        </p:txBody>
      </p:sp>
      <p:sp>
        <p:nvSpPr>
          <p:cNvPr id="5" name="TextBox 4"/>
          <p:cNvSpPr txBox="1"/>
          <p:nvPr/>
        </p:nvSpPr>
        <p:spPr>
          <a:xfrm>
            <a:off x="1143000" y="5599327"/>
            <a:ext cx="6858000" cy="523220"/>
          </a:xfrm>
          <a:prstGeom prst="rect">
            <a:avLst/>
          </a:prstGeom>
          <a:noFill/>
        </p:spPr>
        <p:txBody>
          <a:bodyPr wrap="square" rtlCol="0">
            <a:spAutoFit/>
          </a:bodyPr>
          <a:lstStyle/>
          <a:p>
            <a:pPr algn="ctr"/>
            <a:endParaRPr lang="en-US" sz="2800" b="1" i="1" dirty="0">
              <a:latin typeface="Corbel" panose="020B0503020204020204" pitchFamily="34" charset="0"/>
            </a:endParaRPr>
          </a:p>
        </p:txBody>
      </p:sp>
      <p:sp>
        <p:nvSpPr>
          <p:cNvPr id="4" name="Content Placeholder 3"/>
          <p:cNvSpPr>
            <a:spLocks noGrp="1"/>
          </p:cNvSpPr>
          <p:nvPr>
            <p:ph idx="1"/>
          </p:nvPr>
        </p:nvSpPr>
        <p:spPr>
          <a:xfrm>
            <a:off x="457200" y="1225770"/>
            <a:ext cx="8229600" cy="5327430"/>
          </a:xfrm>
        </p:spPr>
        <p:txBody>
          <a:bodyPr>
            <a:normAutofit/>
          </a:bodyPr>
          <a:lstStyle/>
          <a:p>
            <a:pPr marL="0" indent="0">
              <a:buNone/>
            </a:pPr>
            <a:endParaRPr lang="en-US" altLang="en-US" sz="1800" dirty="0"/>
          </a:p>
          <a:p>
            <a:endParaRPr lang="en-US" dirty="0"/>
          </a:p>
        </p:txBody>
      </p:sp>
      <p:sp>
        <p:nvSpPr>
          <p:cNvPr id="8" name="Right Arrow 7"/>
          <p:cNvSpPr/>
          <p:nvPr/>
        </p:nvSpPr>
        <p:spPr>
          <a:xfrm>
            <a:off x="762000" y="4114800"/>
            <a:ext cx="75477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669170" y="990600"/>
            <a:ext cx="7344842" cy="5562600"/>
          </a:xfrm>
          <a:prstGeom prst="rect">
            <a:avLst/>
          </a:prstGeom>
        </p:spPr>
      </p:pic>
    </p:spTree>
    <p:extLst>
      <p:ext uri="{BB962C8B-B14F-4D97-AF65-F5344CB8AC3E}">
        <p14:creationId xmlns:p14="http://schemas.microsoft.com/office/powerpoint/2010/main" val="3089304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228600" y="2754"/>
            <a:ext cx="9144000" cy="6858000"/>
          </a:xfrm>
          <a:prstGeom prst="rect">
            <a:avLst/>
          </a:prstGeom>
        </p:spPr>
      </p:pic>
      <p:sp>
        <p:nvSpPr>
          <p:cNvPr id="2" name="TextBox 1"/>
          <p:cNvSpPr txBox="1"/>
          <p:nvPr/>
        </p:nvSpPr>
        <p:spPr>
          <a:xfrm>
            <a:off x="76200" y="52626"/>
            <a:ext cx="7962900" cy="861774"/>
          </a:xfrm>
          <a:prstGeom prst="rect">
            <a:avLst/>
          </a:prstGeom>
          <a:noFill/>
        </p:spPr>
        <p:txBody>
          <a:bodyPr wrap="square" rtlCol="0">
            <a:spAutoFit/>
          </a:bodyPr>
          <a:lstStyle/>
          <a:p>
            <a:r>
              <a:rPr lang="en-US" sz="5000" b="1" dirty="0" smtClean="0">
                <a:solidFill>
                  <a:srgbClr val="0000CC"/>
                </a:solidFill>
                <a:latin typeface="Corbel" panose="020B0503020204020204" pitchFamily="34" charset="0"/>
              </a:rPr>
              <a:t>Sample 9</a:t>
            </a:r>
            <a:r>
              <a:rPr lang="en-US" sz="5000" b="1" baseline="30000" dirty="0" smtClean="0">
                <a:solidFill>
                  <a:srgbClr val="0000CC"/>
                </a:solidFill>
                <a:latin typeface="Corbel" panose="020B0503020204020204" pitchFamily="34" charset="0"/>
              </a:rPr>
              <a:t>th</a:t>
            </a:r>
            <a:r>
              <a:rPr lang="en-US" sz="5000" b="1" dirty="0" smtClean="0">
                <a:solidFill>
                  <a:srgbClr val="0000CC"/>
                </a:solidFill>
                <a:latin typeface="Corbel" panose="020B0503020204020204" pitchFamily="34" charset="0"/>
              </a:rPr>
              <a:t> Grade Schedule</a:t>
            </a:r>
            <a:endParaRPr lang="en-US" sz="5000" b="1" dirty="0">
              <a:solidFill>
                <a:srgbClr val="0000CC"/>
              </a:solidFill>
              <a:latin typeface="Corbel" panose="020B05030202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46098818"/>
              </p:ext>
            </p:extLst>
          </p:nvPr>
        </p:nvGraphicFramePr>
        <p:xfrm>
          <a:off x="609599" y="1295401"/>
          <a:ext cx="7696200" cy="4800598"/>
        </p:xfrm>
        <a:graphic>
          <a:graphicData uri="http://schemas.openxmlformats.org/drawingml/2006/table">
            <a:tbl>
              <a:tblPr firstRow="1" bandRow="1">
                <a:tableStyleId>{5C22544A-7EE6-4342-B048-85BDC9FD1C3A}</a:tableStyleId>
              </a:tblPr>
              <a:tblGrid>
                <a:gridCol w="2229239"/>
                <a:gridCol w="2686520"/>
                <a:gridCol w="2780441"/>
              </a:tblGrid>
              <a:tr h="691174">
                <a:tc>
                  <a:txBody>
                    <a:bodyPr/>
                    <a:lstStyle/>
                    <a:p>
                      <a:r>
                        <a:rPr lang="en-US" dirty="0" smtClean="0"/>
                        <a:t>Mod</a:t>
                      </a:r>
                      <a:endParaRPr lang="en-US" dirty="0"/>
                    </a:p>
                  </a:txBody>
                  <a:tcPr anchor="ctr"/>
                </a:tc>
                <a:tc>
                  <a:txBody>
                    <a:bodyPr/>
                    <a:lstStyle/>
                    <a:p>
                      <a:r>
                        <a:rPr lang="en-US" dirty="0" smtClean="0"/>
                        <a:t>Semester 1 (Sept-Jan)</a:t>
                      </a:r>
                      <a:endParaRPr lang="en-US" dirty="0"/>
                    </a:p>
                  </a:txBody>
                  <a:tcPr anchor="ctr"/>
                </a:tc>
                <a:tc>
                  <a:txBody>
                    <a:bodyPr/>
                    <a:lstStyle/>
                    <a:p>
                      <a:r>
                        <a:rPr lang="en-US" dirty="0" smtClean="0"/>
                        <a:t>Semester</a:t>
                      </a:r>
                      <a:r>
                        <a:rPr lang="en-US" baseline="0" dirty="0" smtClean="0"/>
                        <a:t> 2 (Feb-June)</a:t>
                      </a:r>
                      <a:endParaRPr lang="en-US" dirty="0"/>
                    </a:p>
                  </a:txBody>
                  <a:tcPr anchor="ctr"/>
                </a:tc>
              </a:tr>
              <a:tr h="701609">
                <a:tc>
                  <a:txBody>
                    <a:bodyPr/>
                    <a:lstStyle/>
                    <a:p>
                      <a:r>
                        <a:rPr lang="en-US" dirty="0" smtClean="0"/>
                        <a:t>1 </a:t>
                      </a:r>
                    </a:p>
                    <a:p>
                      <a:r>
                        <a:rPr lang="en-US" dirty="0" smtClean="0"/>
                        <a:t>7:30-8:50</a:t>
                      </a:r>
                      <a:endParaRPr lang="en-US" dirty="0"/>
                    </a:p>
                  </a:txBody>
                  <a:tcPr anchor="ctr"/>
                </a:tc>
                <a:tc>
                  <a:txBody>
                    <a:bodyPr/>
                    <a:lstStyle/>
                    <a:p>
                      <a:r>
                        <a:rPr lang="en-US" dirty="0" smtClean="0"/>
                        <a:t>Hon</a:t>
                      </a:r>
                      <a:r>
                        <a:rPr lang="en-US" baseline="0" dirty="0" smtClean="0"/>
                        <a:t> Physics</a:t>
                      </a:r>
                      <a:endParaRPr lang="en-US" dirty="0"/>
                    </a:p>
                  </a:txBody>
                  <a:tcPr anchor="ctr"/>
                </a:tc>
                <a:tc>
                  <a:txBody>
                    <a:bodyPr/>
                    <a:lstStyle/>
                    <a:p>
                      <a:r>
                        <a:rPr lang="en-US" dirty="0" smtClean="0"/>
                        <a:t>Hon Government</a:t>
                      </a:r>
                      <a:endParaRPr lang="en-US" dirty="0"/>
                    </a:p>
                  </a:txBody>
                  <a:tcPr anchor="ctr"/>
                </a:tc>
              </a:tr>
              <a:tr h="701609">
                <a:tc>
                  <a:txBody>
                    <a:bodyPr/>
                    <a:lstStyle/>
                    <a:p>
                      <a:r>
                        <a:rPr lang="en-US" dirty="0" smtClean="0"/>
                        <a:t>ADV </a:t>
                      </a:r>
                    </a:p>
                    <a:p>
                      <a:r>
                        <a:rPr lang="en-US" dirty="0" smtClean="0"/>
                        <a:t>8:55-9:30</a:t>
                      </a:r>
                      <a:endParaRPr lang="en-US" dirty="0"/>
                    </a:p>
                  </a:txBody>
                  <a:tcPr anchor="ctr"/>
                </a:tc>
                <a:tc>
                  <a:txBody>
                    <a:bodyPr/>
                    <a:lstStyle/>
                    <a:p>
                      <a:r>
                        <a:rPr lang="en-US" dirty="0" smtClean="0"/>
                        <a:t>ADVISORY/PAWS</a:t>
                      </a:r>
                      <a:endParaRPr lang="en-US" dirty="0"/>
                    </a:p>
                  </a:txBody>
                  <a:tcPr anchor="ctr"/>
                </a:tc>
                <a:tc>
                  <a:txBody>
                    <a:bodyPr/>
                    <a:lstStyle/>
                    <a:p>
                      <a:r>
                        <a:rPr lang="en-US" dirty="0" smtClean="0"/>
                        <a:t>ADVISORY/PAWS</a:t>
                      </a:r>
                      <a:endParaRPr lang="en-US" dirty="0"/>
                    </a:p>
                  </a:txBody>
                  <a:tcPr anchor="ctr"/>
                </a:tc>
              </a:tr>
              <a:tr h="701609">
                <a:tc>
                  <a:txBody>
                    <a:bodyPr/>
                    <a:lstStyle/>
                    <a:p>
                      <a:r>
                        <a:rPr lang="en-US" dirty="0" smtClean="0"/>
                        <a:t>2 </a:t>
                      </a:r>
                    </a:p>
                    <a:p>
                      <a:r>
                        <a:rPr lang="en-US" dirty="0" smtClean="0"/>
                        <a:t>9:35-10:55</a:t>
                      </a:r>
                      <a:endParaRPr lang="en-US" dirty="0"/>
                    </a:p>
                  </a:txBody>
                  <a:tcPr anchor="ctr"/>
                </a:tc>
                <a:tc>
                  <a:txBody>
                    <a:bodyPr/>
                    <a:lstStyle/>
                    <a:p>
                      <a:r>
                        <a:rPr lang="en-US" dirty="0" smtClean="0"/>
                        <a:t>Health</a:t>
                      </a:r>
                      <a:r>
                        <a:rPr lang="en-US" baseline="0" dirty="0" smtClean="0"/>
                        <a:t>/ Physical Education</a:t>
                      </a:r>
                      <a:endParaRPr lang="en-US" dirty="0"/>
                    </a:p>
                  </a:txBody>
                  <a:tcPr anchor="ctr"/>
                </a:tc>
                <a:tc>
                  <a:txBody>
                    <a:bodyPr/>
                    <a:lstStyle/>
                    <a:p>
                      <a:r>
                        <a:rPr lang="en-US" dirty="0" smtClean="0"/>
                        <a:t>Hon Algebra I</a:t>
                      </a:r>
                      <a:endParaRPr lang="en-US" dirty="0"/>
                    </a:p>
                  </a:txBody>
                  <a:tcPr anchor="ctr"/>
                </a:tc>
              </a:tr>
              <a:tr h="1302988">
                <a:tc>
                  <a:txBody>
                    <a:bodyPr/>
                    <a:lstStyle/>
                    <a:p>
                      <a:r>
                        <a:rPr lang="en-US" dirty="0" smtClean="0"/>
                        <a:t>3 </a:t>
                      </a:r>
                    </a:p>
                    <a:p>
                      <a:r>
                        <a:rPr lang="en-US" dirty="0" smtClean="0"/>
                        <a:t>11:00-12:55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Includes 30 minute lunch</a:t>
                      </a:r>
                    </a:p>
                  </a:txBody>
                  <a:tcPr anchor="ctr"/>
                </a:tc>
                <a:tc>
                  <a:txBody>
                    <a:bodyPr/>
                    <a:lstStyle/>
                    <a:p>
                      <a:r>
                        <a:rPr lang="en-US" dirty="0" smtClean="0"/>
                        <a:t>Spanish</a:t>
                      </a:r>
                      <a:r>
                        <a:rPr lang="en-US" baseline="0" dirty="0" smtClean="0"/>
                        <a:t> II</a:t>
                      </a:r>
                      <a:endParaRPr lang="en-US" dirty="0"/>
                    </a:p>
                  </a:txBody>
                  <a:tcPr anchor="ctr"/>
                </a:tc>
                <a:tc>
                  <a:txBody>
                    <a:bodyPr/>
                    <a:lstStyle/>
                    <a:p>
                      <a:r>
                        <a:rPr lang="en-US" dirty="0" smtClean="0"/>
                        <a:t>Hon Chemistry I</a:t>
                      </a:r>
                      <a:endParaRPr lang="en-US" dirty="0"/>
                    </a:p>
                  </a:txBody>
                  <a:tcPr anchor="ctr"/>
                </a:tc>
              </a:tr>
              <a:tr h="701609">
                <a:tc>
                  <a:txBody>
                    <a:bodyPr/>
                    <a:lstStyle/>
                    <a:p>
                      <a:r>
                        <a:rPr lang="en-US" dirty="0" smtClean="0"/>
                        <a:t>4 </a:t>
                      </a:r>
                    </a:p>
                    <a:p>
                      <a:r>
                        <a:rPr lang="en-US" dirty="0" smtClean="0"/>
                        <a:t>1:00-2:20</a:t>
                      </a:r>
                      <a:endParaRPr lang="en-US" dirty="0"/>
                    </a:p>
                  </a:txBody>
                  <a:tcPr anchor="ctr"/>
                </a:tc>
                <a:tc>
                  <a:txBody>
                    <a:bodyPr/>
                    <a:lstStyle/>
                    <a:p>
                      <a:r>
                        <a:rPr lang="en-US" dirty="0" smtClean="0"/>
                        <a:t>English</a:t>
                      </a:r>
                      <a:r>
                        <a:rPr lang="en-US" baseline="0" dirty="0" smtClean="0"/>
                        <a:t> 9</a:t>
                      </a:r>
                      <a:r>
                        <a:rPr lang="en-US" dirty="0" smtClean="0"/>
                        <a:t>/Band</a:t>
                      </a:r>
                      <a:endParaRPr lang="en-US" dirty="0"/>
                    </a:p>
                  </a:txBody>
                  <a:tcPr anchor="ctr"/>
                </a:tc>
                <a:tc>
                  <a:txBody>
                    <a:bodyPr/>
                    <a:lstStyle/>
                    <a:p>
                      <a:r>
                        <a:rPr lang="en-US" dirty="0" smtClean="0"/>
                        <a:t>English</a:t>
                      </a:r>
                      <a:r>
                        <a:rPr lang="en-US" baseline="0" dirty="0" smtClean="0"/>
                        <a:t> 9</a:t>
                      </a:r>
                      <a:r>
                        <a:rPr lang="en-US" dirty="0" smtClean="0"/>
                        <a:t>/Band</a:t>
                      </a:r>
                      <a:endParaRPr lang="en-US" dirty="0"/>
                    </a:p>
                  </a:txBody>
                  <a:tcPr anchor="ctr"/>
                </a:tc>
              </a:tr>
            </a:tbl>
          </a:graphicData>
        </a:graphic>
      </p:graphicFrame>
    </p:spTree>
    <p:extLst>
      <p:ext uri="{BB962C8B-B14F-4D97-AF65-F5344CB8AC3E}">
        <p14:creationId xmlns:p14="http://schemas.microsoft.com/office/powerpoint/2010/main" val="4208977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32317" y="2641193"/>
            <a:ext cx="2819400" cy="861774"/>
          </a:xfrm>
          <a:prstGeom prst="rect">
            <a:avLst/>
          </a:prstGeom>
          <a:noFill/>
        </p:spPr>
        <p:txBody>
          <a:bodyPr wrap="square" rtlCol="0">
            <a:spAutoFit/>
          </a:bodyPr>
          <a:lstStyle/>
          <a:p>
            <a:r>
              <a:rPr lang="en-US" sz="5000" b="1" dirty="0">
                <a:solidFill>
                  <a:srgbClr val="0000CC"/>
                </a:solidFill>
                <a:latin typeface="Corbel" panose="020B0503020204020204" pitchFamily="34" charset="0"/>
              </a:rPr>
              <a:t>a</a:t>
            </a:r>
            <a:r>
              <a:rPr lang="en-US" sz="5000" b="1" dirty="0" smtClean="0">
                <a:solidFill>
                  <a:srgbClr val="0000CC"/>
                </a:solidFill>
                <a:latin typeface="Corbel" panose="020B0503020204020204" pitchFamily="34" charset="0"/>
              </a:rPr>
              <a:t>dvisory</a:t>
            </a:r>
            <a:endParaRPr lang="en-US" sz="5000" b="1" dirty="0">
              <a:solidFill>
                <a:srgbClr val="0000CC"/>
              </a:solidFill>
              <a:latin typeface="Corbel" panose="020B0503020204020204" pitchFamily="34" charset="0"/>
            </a:endParaRPr>
          </a:p>
        </p:txBody>
      </p:sp>
      <p:sp>
        <p:nvSpPr>
          <p:cNvPr id="3" name="TextBox 2"/>
          <p:cNvSpPr txBox="1"/>
          <p:nvPr/>
        </p:nvSpPr>
        <p:spPr>
          <a:xfrm>
            <a:off x="3733800" y="990600"/>
            <a:ext cx="4800600" cy="707886"/>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build </a:t>
            </a:r>
            <a:r>
              <a:rPr lang="en-US" sz="4000" b="1" dirty="0" smtClean="0">
                <a:solidFill>
                  <a:schemeClr val="tx1">
                    <a:lumMod val="75000"/>
                    <a:lumOff val="25000"/>
                  </a:schemeClr>
                </a:solidFill>
                <a:latin typeface="Corbel" panose="020B0503020204020204" pitchFamily="34" charset="0"/>
              </a:rPr>
              <a:t>relationships</a:t>
            </a:r>
            <a:endParaRPr lang="en-US" sz="4000" dirty="0">
              <a:solidFill>
                <a:schemeClr val="tx1">
                  <a:lumMod val="75000"/>
                  <a:lumOff val="25000"/>
                </a:schemeClr>
              </a:solidFill>
              <a:latin typeface="Corbel" panose="020B0503020204020204" pitchFamily="34" charset="0"/>
            </a:endParaRPr>
          </a:p>
        </p:txBody>
      </p:sp>
      <p:sp>
        <p:nvSpPr>
          <p:cNvPr id="4" name="TextBox 3"/>
          <p:cNvSpPr txBox="1"/>
          <p:nvPr/>
        </p:nvSpPr>
        <p:spPr>
          <a:xfrm>
            <a:off x="3733800" y="2410361"/>
            <a:ext cx="4800600" cy="1323439"/>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provide students with a unique </a:t>
            </a:r>
            <a:r>
              <a:rPr lang="en-US" sz="4000" b="1" dirty="0" smtClean="0">
                <a:solidFill>
                  <a:schemeClr val="tx1">
                    <a:lumMod val="75000"/>
                    <a:lumOff val="25000"/>
                  </a:schemeClr>
                </a:solidFill>
                <a:latin typeface="Corbel" panose="020B0503020204020204" pitchFamily="34" charset="0"/>
              </a:rPr>
              <a:t>advocate</a:t>
            </a:r>
            <a:endParaRPr lang="en-US" sz="4000" b="1" dirty="0">
              <a:solidFill>
                <a:schemeClr val="tx1">
                  <a:lumMod val="75000"/>
                  <a:lumOff val="25000"/>
                </a:schemeClr>
              </a:solidFill>
              <a:latin typeface="Corbel" panose="020B0503020204020204" pitchFamily="34" charset="0"/>
            </a:endParaRPr>
          </a:p>
        </p:txBody>
      </p:sp>
      <p:sp>
        <p:nvSpPr>
          <p:cNvPr id="5" name="TextBox 4"/>
          <p:cNvSpPr txBox="1"/>
          <p:nvPr/>
        </p:nvSpPr>
        <p:spPr>
          <a:xfrm>
            <a:off x="3733800" y="4315361"/>
            <a:ext cx="4800600" cy="1323439"/>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promote </a:t>
            </a:r>
            <a:r>
              <a:rPr lang="en-US" sz="4000" b="1" dirty="0" smtClean="0">
                <a:solidFill>
                  <a:schemeClr val="tx1">
                    <a:lumMod val="75000"/>
                    <a:lumOff val="25000"/>
                  </a:schemeClr>
                </a:solidFill>
                <a:latin typeface="Corbel" panose="020B0503020204020204" pitchFamily="34" charset="0"/>
              </a:rPr>
              <a:t>academic </a:t>
            </a:r>
            <a:r>
              <a:rPr lang="en-US" sz="4000" dirty="0" smtClean="0">
                <a:solidFill>
                  <a:schemeClr val="tx1">
                    <a:lumMod val="75000"/>
                    <a:lumOff val="25000"/>
                  </a:schemeClr>
                </a:solidFill>
                <a:latin typeface="Corbel" panose="020B0503020204020204" pitchFamily="34" charset="0"/>
              </a:rPr>
              <a:t>and </a:t>
            </a:r>
            <a:r>
              <a:rPr lang="en-US" sz="4000" b="1" dirty="0" smtClean="0">
                <a:solidFill>
                  <a:schemeClr val="tx1">
                    <a:lumMod val="75000"/>
                    <a:lumOff val="25000"/>
                  </a:schemeClr>
                </a:solidFill>
                <a:latin typeface="Corbel" panose="020B0503020204020204" pitchFamily="34" charset="0"/>
              </a:rPr>
              <a:t>personal success</a:t>
            </a:r>
            <a:endParaRPr lang="en-US" sz="4000" b="1"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13045259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228600" y="92655"/>
            <a:ext cx="9372600" cy="6858000"/>
          </a:xfrm>
          <a:prstGeom prst="rect">
            <a:avLst/>
          </a:prstGeom>
        </p:spPr>
      </p:pic>
      <p:sp>
        <p:nvSpPr>
          <p:cNvPr id="2" name="TextBox 1"/>
          <p:cNvSpPr txBox="1"/>
          <p:nvPr/>
        </p:nvSpPr>
        <p:spPr>
          <a:xfrm>
            <a:off x="232317" y="2641193"/>
            <a:ext cx="2819400" cy="1631216"/>
          </a:xfrm>
          <a:prstGeom prst="rect">
            <a:avLst/>
          </a:prstGeom>
          <a:noFill/>
        </p:spPr>
        <p:txBody>
          <a:bodyPr wrap="square" rtlCol="0">
            <a:spAutoFit/>
          </a:bodyPr>
          <a:lstStyle/>
          <a:p>
            <a:r>
              <a:rPr lang="en-US" sz="5000" b="1" dirty="0">
                <a:solidFill>
                  <a:srgbClr val="0000CC"/>
                </a:solidFill>
                <a:latin typeface="Corbel" panose="020B0503020204020204" pitchFamily="34" charset="0"/>
              </a:rPr>
              <a:t>s</a:t>
            </a:r>
            <a:r>
              <a:rPr lang="en-US" sz="5000" b="1" dirty="0" smtClean="0">
                <a:solidFill>
                  <a:srgbClr val="0000CC"/>
                </a:solidFill>
                <a:latin typeface="Corbel" panose="020B0503020204020204" pitchFamily="34" charset="0"/>
              </a:rPr>
              <a:t>tudent </a:t>
            </a:r>
            <a:r>
              <a:rPr lang="en-US" sz="5000" b="1" dirty="0">
                <a:solidFill>
                  <a:srgbClr val="0000CC"/>
                </a:solidFill>
                <a:latin typeface="Corbel" panose="020B0503020204020204" pitchFamily="34" charset="0"/>
              </a:rPr>
              <a:t>s</a:t>
            </a:r>
            <a:r>
              <a:rPr lang="en-US" sz="5000" b="1" dirty="0" smtClean="0">
                <a:solidFill>
                  <a:srgbClr val="0000CC"/>
                </a:solidFill>
                <a:latin typeface="Corbel" panose="020B0503020204020204" pitchFamily="34" charset="0"/>
              </a:rPr>
              <a:t>upport</a:t>
            </a:r>
            <a:endParaRPr lang="en-US" sz="5000" b="1" dirty="0">
              <a:solidFill>
                <a:srgbClr val="0000CC"/>
              </a:solidFill>
              <a:latin typeface="Corbel" panose="020B0503020204020204" pitchFamily="34" charset="0"/>
            </a:endParaRPr>
          </a:p>
        </p:txBody>
      </p:sp>
      <p:sp>
        <p:nvSpPr>
          <p:cNvPr id="3" name="TextBox 2"/>
          <p:cNvSpPr txBox="1"/>
          <p:nvPr/>
        </p:nvSpPr>
        <p:spPr>
          <a:xfrm>
            <a:off x="3728113" y="492514"/>
            <a:ext cx="4800600" cy="3170099"/>
          </a:xfrm>
          <a:prstGeom prst="rect">
            <a:avLst/>
          </a:prstGeom>
          <a:noFill/>
        </p:spPr>
        <p:txBody>
          <a:bodyPr wrap="square" rtlCol="0">
            <a:spAutoFit/>
          </a:bodyPr>
          <a:lstStyle/>
          <a:p>
            <a:r>
              <a:rPr lang="en-US" sz="4000" b="1" dirty="0" smtClean="0">
                <a:solidFill>
                  <a:schemeClr val="tx1">
                    <a:lumMod val="75000"/>
                    <a:lumOff val="25000"/>
                  </a:schemeClr>
                </a:solidFill>
                <a:latin typeface="Corbel" panose="020B0503020204020204" pitchFamily="34" charset="0"/>
              </a:rPr>
              <a:t>PAWS and </a:t>
            </a:r>
            <a:r>
              <a:rPr lang="en-US" sz="4000" b="1" dirty="0">
                <a:solidFill>
                  <a:schemeClr val="tx1">
                    <a:lumMod val="75000"/>
                    <a:lumOff val="25000"/>
                  </a:schemeClr>
                </a:solidFill>
                <a:latin typeface="Corbel" panose="020B0503020204020204" pitchFamily="34" charset="0"/>
              </a:rPr>
              <a:t>p</a:t>
            </a:r>
            <a:r>
              <a:rPr lang="en-US" sz="4000" b="1" dirty="0" smtClean="0">
                <a:solidFill>
                  <a:schemeClr val="tx1">
                    <a:lumMod val="75000"/>
                    <a:lumOff val="25000"/>
                  </a:schemeClr>
                </a:solidFill>
                <a:latin typeface="Corbel" panose="020B0503020204020204" pitchFamily="34" charset="0"/>
              </a:rPr>
              <a:t>eer 	tutoring</a:t>
            </a:r>
            <a:endParaRPr lang="en-US" sz="4000" b="1" dirty="0">
              <a:solidFill>
                <a:schemeClr val="tx1">
                  <a:lumMod val="75000"/>
                  <a:lumOff val="25000"/>
                </a:schemeClr>
              </a:solidFill>
              <a:latin typeface="Corbel" panose="020B0503020204020204" pitchFamily="34" charset="0"/>
            </a:endParaRPr>
          </a:p>
          <a:p>
            <a:r>
              <a:rPr lang="en-US" sz="4000" b="1" dirty="0" smtClean="0">
                <a:solidFill>
                  <a:schemeClr val="tx1">
                    <a:lumMod val="75000"/>
                    <a:lumOff val="25000"/>
                  </a:schemeClr>
                </a:solidFill>
                <a:latin typeface="Corbel" panose="020B0503020204020204" pitchFamily="34" charset="0"/>
              </a:rPr>
              <a:t>After school tutoring</a:t>
            </a:r>
          </a:p>
          <a:p>
            <a:endParaRPr lang="en-US" sz="4000" b="1" dirty="0">
              <a:solidFill>
                <a:schemeClr val="tx1">
                  <a:lumMod val="75000"/>
                  <a:lumOff val="25000"/>
                </a:schemeClr>
              </a:solidFill>
              <a:latin typeface="Corbel" panose="020B0503020204020204" pitchFamily="34" charset="0"/>
            </a:endParaRPr>
          </a:p>
          <a:p>
            <a:endParaRPr lang="en-US" sz="4000" b="1" dirty="0">
              <a:solidFill>
                <a:schemeClr val="tx1">
                  <a:lumMod val="75000"/>
                  <a:lumOff val="25000"/>
                </a:schemeClr>
              </a:solidFill>
              <a:latin typeface="Corbel" panose="020B0503020204020204" pitchFamily="34" charset="0"/>
            </a:endParaRPr>
          </a:p>
        </p:txBody>
      </p:sp>
      <p:sp>
        <p:nvSpPr>
          <p:cNvPr id="4" name="TextBox 3"/>
          <p:cNvSpPr txBox="1"/>
          <p:nvPr/>
        </p:nvSpPr>
        <p:spPr>
          <a:xfrm>
            <a:off x="3733800" y="2410361"/>
            <a:ext cx="5410200" cy="2554545"/>
          </a:xfrm>
          <a:prstGeom prst="rect">
            <a:avLst/>
          </a:prstGeom>
          <a:noFill/>
        </p:spPr>
        <p:txBody>
          <a:bodyPr wrap="square" rtlCol="0">
            <a:spAutoFit/>
          </a:bodyPr>
          <a:lstStyle/>
          <a:p>
            <a:r>
              <a:rPr lang="en-US" sz="4000" b="1" dirty="0" smtClean="0">
                <a:solidFill>
                  <a:schemeClr val="tx1">
                    <a:lumMod val="75000"/>
                    <a:lumOff val="25000"/>
                  </a:schemeClr>
                </a:solidFill>
                <a:latin typeface="Corbel" panose="020B0503020204020204" pitchFamily="34" charset="0"/>
              </a:rPr>
              <a:t>Support Room</a:t>
            </a:r>
          </a:p>
          <a:p>
            <a:r>
              <a:rPr lang="en-US" sz="4000" b="1" dirty="0" smtClean="0">
                <a:solidFill>
                  <a:schemeClr val="tx1">
                    <a:lumMod val="75000"/>
                    <a:lumOff val="25000"/>
                  </a:schemeClr>
                </a:solidFill>
                <a:latin typeface="Corbel" panose="020B0503020204020204" pitchFamily="34" charset="0"/>
              </a:rPr>
              <a:t>Parent teacher conferences- 	October and March</a:t>
            </a:r>
            <a:endParaRPr lang="en-US" sz="4000" b="1" dirty="0">
              <a:solidFill>
                <a:schemeClr val="tx1">
                  <a:lumMod val="75000"/>
                  <a:lumOff val="25000"/>
                </a:schemeClr>
              </a:solidFill>
              <a:latin typeface="Corbel" panose="020B0503020204020204" pitchFamily="34" charset="0"/>
            </a:endParaRPr>
          </a:p>
        </p:txBody>
      </p:sp>
      <p:sp>
        <p:nvSpPr>
          <p:cNvPr id="5" name="TextBox 4"/>
          <p:cNvSpPr txBox="1"/>
          <p:nvPr/>
        </p:nvSpPr>
        <p:spPr>
          <a:xfrm>
            <a:off x="3728113" y="4343400"/>
            <a:ext cx="4800600" cy="1323439"/>
          </a:xfrm>
          <a:prstGeom prst="rect">
            <a:avLst/>
          </a:prstGeom>
          <a:noFill/>
        </p:spPr>
        <p:txBody>
          <a:bodyPr wrap="square" rtlCol="0">
            <a:spAutoFit/>
          </a:bodyPr>
          <a:lstStyle/>
          <a:p>
            <a:endParaRPr lang="en-US" sz="4000" b="1" dirty="0" smtClean="0">
              <a:solidFill>
                <a:schemeClr val="tx1">
                  <a:lumMod val="75000"/>
                  <a:lumOff val="25000"/>
                </a:schemeClr>
              </a:solidFill>
              <a:latin typeface="Corbel" panose="020B0503020204020204" pitchFamily="34" charset="0"/>
            </a:endParaRPr>
          </a:p>
          <a:p>
            <a:r>
              <a:rPr lang="en-US" sz="4000" b="1" dirty="0" smtClean="0">
                <a:solidFill>
                  <a:schemeClr val="tx1">
                    <a:lumMod val="75000"/>
                    <a:lumOff val="25000"/>
                  </a:schemeClr>
                </a:solidFill>
                <a:latin typeface="Corbel" panose="020B0503020204020204" pitchFamily="34" charset="0"/>
              </a:rPr>
              <a:t>Home Access Center</a:t>
            </a:r>
          </a:p>
        </p:txBody>
      </p:sp>
    </p:spTree>
    <p:extLst>
      <p:ext uri="{BB962C8B-B14F-4D97-AF65-F5344CB8AC3E}">
        <p14:creationId xmlns:p14="http://schemas.microsoft.com/office/powerpoint/2010/main" val="1543391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2" name="TextBox 1"/>
          <p:cNvSpPr txBox="1"/>
          <p:nvPr/>
        </p:nvSpPr>
        <p:spPr>
          <a:xfrm>
            <a:off x="232317" y="2256472"/>
            <a:ext cx="2819400" cy="1631216"/>
          </a:xfrm>
          <a:prstGeom prst="rect">
            <a:avLst/>
          </a:prstGeom>
          <a:noFill/>
        </p:spPr>
        <p:txBody>
          <a:bodyPr wrap="square" rtlCol="0">
            <a:spAutoFit/>
          </a:bodyPr>
          <a:lstStyle/>
          <a:p>
            <a:r>
              <a:rPr lang="en-US" sz="5000" b="1" dirty="0">
                <a:solidFill>
                  <a:srgbClr val="0000CC"/>
                </a:solidFill>
                <a:latin typeface="Corbel" panose="020B0503020204020204" pitchFamily="34" charset="0"/>
              </a:rPr>
              <a:t>s</a:t>
            </a:r>
            <a:r>
              <a:rPr lang="en-US" sz="5000" b="1" dirty="0" smtClean="0">
                <a:solidFill>
                  <a:srgbClr val="0000CC"/>
                </a:solidFill>
                <a:latin typeface="Corbel" panose="020B0503020204020204" pitchFamily="34" charset="0"/>
              </a:rPr>
              <a:t>electing courses</a:t>
            </a:r>
            <a:endParaRPr lang="en-US" sz="5000" b="1" dirty="0">
              <a:solidFill>
                <a:srgbClr val="0000CC"/>
              </a:solidFill>
              <a:latin typeface="Corbel" panose="020B0503020204020204" pitchFamily="34" charset="0"/>
            </a:endParaRPr>
          </a:p>
        </p:txBody>
      </p:sp>
      <p:sp>
        <p:nvSpPr>
          <p:cNvPr id="3" name="TextBox 2"/>
          <p:cNvSpPr txBox="1"/>
          <p:nvPr/>
        </p:nvSpPr>
        <p:spPr>
          <a:xfrm>
            <a:off x="3769659" y="1478032"/>
            <a:ext cx="5257800" cy="1323439"/>
          </a:xfrm>
          <a:prstGeom prst="rect">
            <a:avLst/>
          </a:prstGeom>
          <a:noFill/>
        </p:spPr>
        <p:txBody>
          <a:bodyPr wrap="square" rtlCol="0">
            <a:spAutoFit/>
          </a:bodyPr>
          <a:lstStyle/>
          <a:p>
            <a:r>
              <a:rPr lang="en-US" sz="4000" dirty="0">
                <a:solidFill>
                  <a:schemeClr val="tx1">
                    <a:lumMod val="75000"/>
                    <a:lumOff val="25000"/>
                  </a:schemeClr>
                </a:solidFill>
                <a:latin typeface="Corbel" panose="020B0503020204020204" pitchFamily="34" charset="0"/>
              </a:rPr>
              <a:t>c</a:t>
            </a:r>
            <a:r>
              <a:rPr lang="en-US" sz="4000" dirty="0" smtClean="0">
                <a:solidFill>
                  <a:schemeClr val="tx1">
                    <a:lumMod val="75000"/>
                    <a:lumOff val="25000"/>
                  </a:schemeClr>
                </a:solidFill>
                <a:latin typeface="Corbel" panose="020B0503020204020204" pitchFamily="34" charset="0"/>
              </a:rPr>
              <a:t>onsider your </a:t>
            </a:r>
            <a:r>
              <a:rPr lang="en-US" sz="4000" b="1" dirty="0" smtClean="0">
                <a:solidFill>
                  <a:schemeClr val="tx1">
                    <a:lumMod val="75000"/>
                    <a:lumOff val="25000"/>
                  </a:schemeClr>
                </a:solidFill>
                <a:latin typeface="Corbel" panose="020B0503020204020204" pitchFamily="34" charset="0"/>
              </a:rPr>
              <a:t>interests and career</a:t>
            </a:r>
            <a:r>
              <a:rPr lang="en-US" sz="4000" dirty="0" smtClean="0">
                <a:solidFill>
                  <a:schemeClr val="tx1">
                    <a:lumMod val="75000"/>
                    <a:lumOff val="25000"/>
                  </a:schemeClr>
                </a:solidFill>
                <a:latin typeface="Corbel" panose="020B0503020204020204" pitchFamily="34" charset="0"/>
              </a:rPr>
              <a:t> ideas</a:t>
            </a:r>
            <a:endParaRPr lang="en-US" sz="4000" b="1" dirty="0">
              <a:solidFill>
                <a:schemeClr val="tx1">
                  <a:lumMod val="75000"/>
                  <a:lumOff val="25000"/>
                </a:schemeClr>
              </a:solidFill>
              <a:latin typeface="Corbel" panose="020B0503020204020204" pitchFamily="34" charset="0"/>
            </a:endParaRPr>
          </a:p>
        </p:txBody>
      </p:sp>
      <p:sp>
        <p:nvSpPr>
          <p:cNvPr id="4" name="TextBox 3"/>
          <p:cNvSpPr txBox="1"/>
          <p:nvPr/>
        </p:nvSpPr>
        <p:spPr>
          <a:xfrm>
            <a:off x="3863788" y="3653641"/>
            <a:ext cx="5257800" cy="707886"/>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course load and </a:t>
            </a:r>
            <a:r>
              <a:rPr lang="en-US" sz="4000" b="1" dirty="0" smtClean="0">
                <a:solidFill>
                  <a:schemeClr val="tx1">
                    <a:lumMod val="75000"/>
                    <a:lumOff val="25000"/>
                  </a:schemeClr>
                </a:solidFill>
                <a:latin typeface="Corbel" panose="020B0503020204020204" pitchFamily="34" charset="0"/>
              </a:rPr>
              <a:t>rigor</a:t>
            </a:r>
            <a:endParaRPr lang="en-US" sz="4000" b="1" dirty="0">
              <a:solidFill>
                <a:schemeClr val="tx1">
                  <a:lumMod val="75000"/>
                  <a:lumOff val="25000"/>
                </a:schemeClr>
              </a:solidFill>
              <a:latin typeface="Corbel" panose="020B0503020204020204" pitchFamily="34" charset="0"/>
            </a:endParaRPr>
          </a:p>
        </p:txBody>
      </p:sp>
      <p:sp>
        <p:nvSpPr>
          <p:cNvPr id="5" name="TextBox 4"/>
          <p:cNvSpPr txBox="1"/>
          <p:nvPr/>
        </p:nvSpPr>
        <p:spPr>
          <a:xfrm>
            <a:off x="3733800" y="4315361"/>
            <a:ext cx="4800600" cy="707886"/>
          </a:xfrm>
          <a:prstGeom prst="rect">
            <a:avLst/>
          </a:prstGeom>
          <a:noFill/>
        </p:spPr>
        <p:txBody>
          <a:bodyPr wrap="square" rtlCol="0">
            <a:spAutoFit/>
          </a:bodyPr>
          <a:lstStyle/>
          <a:p>
            <a:endParaRPr lang="en-US" sz="4000" b="1"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1070925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52761" y="2256472"/>
            <a:ext cx="2819400" cy="1631216"/>
          </a:xfrm>
          <a:prstGeom prst="rect">
            <a:avLst/>
          </a:prstGeom>
          <a:noFill/>
        </p:spPr>
        <p:txBody>
          <a:bodyPr wrap="square" rtlCol="0">
            <a:spAutoFit/>
          </a:bodyPr>
          <a:lstStyle/>
          <a:p>
            <a:r>
              <a:rPr lang="en-US" sz="5000" b="1" dirty="0">
                <a:solidFill>
                  <a:srgbClr val="0000CC"/>
                </a:solidFill>
                <a:latin typeface="Corbel" panose="020B0503020204020204" pitchFamily="34" charset="0"/>
              </a:rPr>
              <a:t>c</a:t>
            </a:r>
            <a:r>
              <a:rPr lang="en-US" sz="5000" b="1" dirty="0" smtClean="0">
                <a:solidFill>
                  <a:srgbClr val="0000CC"/>
                </a:solidFill>
                <a:latin typeface="Corbel" panose="020B0503020204020204" pitchFamily="34" charset="0"/>
              </a:rPr>
              <a:t>ourse </a:t>
            </a:r>
            <a:r>
              <a:rPr lang="en-US" sz="5000" b="1" dirty="0">
                <a:solidFill>
                  <a:srgbClr val="0000CC"/>
                </a:solidFill>
                <a:latin typeface="Corbel" panose="020B0503020204020204" pitchFamily="34" charset="0"/>
              </a:rPr>
              <a:t>l</a:t>
            </a:r>
            <a:r>
              <a:rPr lang="en-US" sz="5000" b="1" dirty="0" smtClean="0">
                <a:solidFill>
                  <a:srgbClr val="0000CC"/>
                </a:solidFill>
                <a:latin typeface="Corbel" panose="020B0503020204020204" pitchFamily="34" charset="0"/>
              </a:rPr>
              <a:t>evels</a:t>
            </a:r>
            <a:endParaRPr lang="en-US" sz="5000" b="1" dirty="0">
              <a:solidFill>
                <a:srgbClr val="0000CC"/>
              </a:solidFill>
              <a:latin typeface="Corbel" panose="020B0503020204020204" pitchFamily="34" charset="0"/>
            </a:endParaRPr>
          </a:p>
        </p:txBody>
      </p:sp>
      <p:sp>
        <p:nvSpPr>
          <p:cNvPr id="3" name="TextBox 2"/>
          <p:cNvSpPr txBox="1"/>
          <p:nvPr/>
        </p:nvSpPr>
        <p:spPr>
          <a:xfrm>
            <a:off x="4038600" y="533400"/>
            <a:ext cx="4800600" cy="707886"/>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Level 1 (Basic)</a:t>
            </a:r>
            <a:endParaRPr lang="en-US" sz="4000" dirty="0">
              <a:solidFill>
                <a:schemeClr val="tx1">
                  <a:lumMod val="75000"/>
                  <a:lumOff val="25000"/>
                </a:schemeClr>
              </a:solidFill>
              <a:latin typeface="Corbel" panose="020B0503020204020204" pitchFamily="34" charset="0"/>
            </a:endParaRPr>
          </a:p>
        </p:txBody>
      </p:sp>
      <p:sp>
        <p:nvSpPr>
          <p:cNvPr id="4" name="TextBox 3"/>
          <p:cNvSpPr txBox="1"/>
          <p:nvPr/>
        </p:nvSpPr>
        <p:spPr>
          <a:xfrm>
            <a:off x="4027449" y="2035314"/>
            <a:ext cx="4800600" cy="707886"/>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Level 6 (Academic)</a:t>
            </a:r>
            <a:endParaRPr lang="en-US" sz="4000" b="1" dirty="0">
              <a:solidFill>
                <a:schemeClr val="tx1">
                  <a:lumMod val="75000"/>
                  <a:lumOff val="25000"/>
                </a:schemeClr>
              </a:solidFill>
              <a:latin typeface="Corbel" panose="020B0503020204020204" pitchFamily="34" charset="0"/>
            </a:endParaRPr>
          </a:p>
        </p:txBody>
      </p:sp>
      <p:sp>
        <p:nvSpPr>
          <p:cNvPr id="5" name="TextBox 4"/>
          <p:cNvSpPr txBox="1"/>
          <p:nvPr/>
        </p:nvSpPr>
        <p:spPr>
          <a:xfrm>
            <a:off x="4027449" y="3581400"/>
            <a:ext cx="4800600" cy="707886"/>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Level 8 (Honors)</a:t>
            </a:r>
            <a:endParaRPr lang="en-US" sz="4000" b="1" dirty="0">
              <a:solidFill>
                <a:schemeClr val="tx1">
                  <a:lumMod val="75000"/>
                  <a:lumOff val="25000"/>
                </a:schemeClr>
              </a:solidFill>
              <a:latin typeface="Corbel" panose="020B0503020204020204" pitchFamily="34" charset="0"/>
            </a:endParaRPr>
          </a:p>
        </p:txBody>
      </p:sp>
      <p:sp>
        <p:nvSpPr>
          <p:cNvPr id="7" name="TextBox 6"/>
          <p:cNvSpPr txBox="1"/>
          <p:nvPr/>
        </p:nvSpPr>
        <p:spPr>
          <a:xfrm>
            <a:off x="4038600" y="5136996"/>
            <a:ext cx="4800600" cy="707886"/>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Level 9 (AP)</a:t>
            </a:r>
            <a:endParaRPr lang="en-US" sz="4000" b="1"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424281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2626"/>
            <a:ext cx="7962900" cy="861774"/>
          </a:xfrm>
          <a:prstGeom prst="rect">
            <a:avLst/>
          </a:prstGeom>
          <a:noFill/>
        </p:spPr>
        <p:txBody>
          <a:bodyPr wrap="square" rtlCol="0">
            <a:spAutoFit/>
          </a:bodyPr>
          <a:lstStyle/>
          <a:p>
            <a:r>
              <a:rPr lang="en-US" sz="5000" b="1" dirty="0" smtClean="0">
                <a:solidFill>
                  <a:srgbClr val="0000CC"/>
                </a:solidFill>
                <a:latin typeface="Corbel" panose="020B0503020204020204" pitchFamily="34" charset="0"/>
              </a:rPr>
              <a:t>Course selection sheet</a:t>
            </a:r>
            <a:endParaRPr lang="en-US" sz="5000" b="1" dirty="0">
              <a:solidFill>
                <a:srgbClr val="0000CC"/>
              </a:solidFill>
              <a:latin typeface="Corbel" panose="020B0503020204020204" pitchFamily="34" charset="0"/>
            </a:endParaRPr>
          </a:p>
        </p:txBody>
      </p:sp>
      <p:pic>
        <p:nvPicPr>
          <p:cNvPr id="5" name="Picture 4"/>
          <p:cNvPicPr>
            <a:picLocks noChangeAspect="1"/>
          </p:cNvPicPr>
          <p:nvPr/>
        </p:nvPicPr>
        <p:blipFill>
          <a:blip r:embed="rId3"/>
          <a:stretch>
            <a:fillRect/>
          </a:stretch>
        </p:blipFill>
        <p:spPr>
          <a:xfrm>
            <a:off x="152400" y="914400"/>
            <a:ext cx="8839200" cy="5943600"/>
          </a:xfrm>
          <a:prstGeom prst="rect">
            <a:avLst/>
          </a:prstGeom>
        </p:spPr>
      </p:pic>
    </p:spTree>
    <p:extLst>
      <p:ext uri="{BB962C8B-B14F-4D97-AF65-F5344CB8AC3E}">
        <p14:creationId xmlns:p14="http://schemas.microsoft.com/office/powerpoint/2010/main" val="162150372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304800" y="4797475"/>
            <a:ext cx="2741365" cy="2056024"/>
          </a:xfrm>
          <a:prstGeom prst="rect">
            <a:avLst/>
          </a:prstGeom>
        </p:spPr>
      </p:pic>
      <p:sp>
        <p:nvSpPr>
          <p:cNvPr id="2" name="TextBox 1"/>
          <p:cNvSpPr txBox="1"/>
          <p:nvPr/>
        </p:nvSpPr>
        <p:spPr>
          <a:xfrm>
            <a:off x="152400" y="152400"/>
            <a:ext cx="7391400" cy="861774"/>
          </a:xfrm>
          <a:prstGeom prst="rect">
            <a:avLst/>
          </a:prstGeom>
          <a:noFill/>
        </p:spPr>
        <p:txBody>
          <a:bodyPr wrap="square" rtlCol="0">
            <a:spAutoFit/>
          </a:bodyPr>
          <a:lstStyle/>
          <a:p>
            <a:r>
              <a:rPr lang="en-US" sz="5000" b="1" dirty="0" smtClean="0">
                <a:solidFill>
                  <a:srgbClr val="0000CC"/>
                </a:solidFill>
                <a:latin typeface="Corbel" panose="020B0503020204020204" pitchFamily="34" charset="0"/>
              </a:rPr>
              <a:t>Dates to Remember</a:t>
            </a:r>
            <a:endParaRPr lang="en-US" sz="5000" b="1" dirty="0">
              <a:solidFill>
                <a:srgbClr val="0000CC"/>
              </a:solidFill>
              <a:latin typeface="Corbel" panose="020B0503020204020204" pitchFamily="34" charset="0"/>
            </a:endParaRPr>
          </a:p>
        </p:txBody>
      </p:sp>
      <p:grpSp>
        <p:nvGrpSpPr>
          <p:cNvPr id="4" name="Group 3"/>
          <p:cNvGrpSpPr/>
          <p:nvPr/>
        </p:nvGrpSpPr>
        <p:grpSpPr>
          <a:xfrm>
            <a:off x="5725277" y="913217"/>
            <a:ext cx="3378789" cy="4593995"/>
            <a:chOff x="5683318" y="1378571"/>
            <a:chExt cx="3275980" cy="3489731"/>
          </a:xfrm>
        </p:grpSpPr>
        <p:sp>
          <p:nvSpPr>
            <p:cNvPr id="3" name="TextBox 2"/>
            <p:cNvSpPr txBox="1"/>
            <p:nvPr/>
          </p:nvSpPr>
          <p:spPr>
            <a:xfrm>
              <a:off x="5829300" y="1378571"/>
              <a:ext cx="3129998" cy="2747103"/>
            </a:xfrm>
            <a:prstGeom prst="rect">
              <a:avLst/>
            </a:prstGeom>
            <a:noFill/>
          </p:spPr>
          <p:txBody>
            <a:bodyPr wrap="square" rtlCol="0">
              <a:spAutoFit/>
            </a:bodyPr>
            <a:lstStyle/>
            <a:p>
              <a:r>
                <a:rPr lang="en-US" sz="3500" b="1" dirty="0" smtClean="0">
                  <a:solidFill>
                    <a:srgbClr val="FF0000"/>
                  </a:solidFill>
                  <a:latin typeface="Bradley Hand ITC" panose="03070402050302030203" pitchFamily="66" charset="0"/>
                </a:rPr>
                <a:t>Scheduling Conferences</a:t>
              </a:r>
            </a:p>
            <a:p>
              <a:endParaRPr lang="en-US" sz="1000" b="1" dirty="0" smtClean="0">
                <a:latin typeface="Bradley Hand ITC" panose="03070402050302030203" pitchFamily="66" charset="0"/>
              </a:endParaRPr>
            </a:p>
            <a:p>
              <a:r>
                <a:rPr lang="en-US" sz="2000" b="1" dirty="0" smtClean="0">
                  <a:latin typeface="Bradley Hand ITC" panose="03070402050302030203" pitchFamily="66" charset="0"/>
                </a:rPr>
                <a:t>February 7</a:t>
              </a:r>
              <a:r>
                <a:rPr lang="en-US" sz="2000" b="1" baseline="30000" dirty="0" smtClean="0">
                  <a:latin typeface="Bradley Hand ITC" panose="03070402050302030203" pitchFamily="66" charset="0"/>
                </a:rPr>
                <a:t>th</a:t>
              </a:r>
              <a:r>
                <a:rPr lang="en-US" sz="2000" b="1" dirty="0" smtClean="0">
                  <a:latin typeface="Bradley Hand ITC" panose="03070402050302030203" pitchFamily="66" charset="0"/>
                </a:rPr>
                <a:t> and 15</a:t>
              </a:r>
              <a:r>
                <a:rPr lang="en-US" sz="2000" b="1" baseline="30000" dirty="0" smtClean="0">
                  <a:latin typeface="Bradley Hand ITC" panose="03070402050302030203" pitchFamily="66" charset="0"/>
                </a:rPr>
                <a:t>th</a:t>
              </a:r>
            </a:p>
            <a:p>
              <a:pPr marL="342900" indent="-342900">
                <a:buFontTx/>
                <a:buChar char="-"/>
              </a:pPr>
              <a:r>
                <a:rPr lang="en-US" sz="2000" b="1" dirty="0" smtClean="0">
                  <a:latin typeface="Bradley Hand ITC" panose="03070402050302030203" pitchFamily="66" charset="0"/>
                </a:rPr>
                <a:t>appointments from </a:t>
              </a:r>
            </a:p>
            <a:p>
              <a:r>
                <a:rPr lang="en-US" sz="2000" b="1" dirty="0">
                  <a:latin typeface="Bradley Hand ITC" panose="03070402050302030203" pitchFamily="66" charset="0"/>
                </a:rPr>
                <a:t>	</a:t>
              </a:r>
              <a:r>
                <a:rPr lang="en-US" sz="2000" b="1" dirty="0" smtClean="0">
                  <a:latin typeface="Bradley Hand ITC" panose="03070402050302030203" pitchFamily="66" charset="0"/>
                </a:rPr>
                <a:t>4:00-6:45pm</a:t>
              </a:r>
            </a:p>
            <a:p>
              <a:endParaRPr lang="en-US" sz="900" b="1" dirty="0" smtClean="0">
                <a:latin typeface="Bradley Hand ITC" panose="03070402050302030203" pitchFamily="66" charset="0"/>
              </a:endParaRPr>
            </a:p>
            <a:p>
              <a:r>
                <a:rPr lang="en-US" sz="2000" b="1" dirty="0" smtClean="0">
                  <a:latin typeface="Corbel" panose="020B0503020204020204" pitchFamily="34" charset="0"/>
                </a:rPr>
                <a:t>Please check email for </a:t>
              </a:r>
              <a:r>
                <a:rPr lang="en-US" sz="2000" b="1" dirty="0" err="1" smtClean="0">
                  <a:latin typeface="Corbel" panose="020B0503020204020204" pitchFamily="34" charset="0"/>
                </a:rPr>
                <a:t>SignUp</a:t>
              </a:r>
              <a:r>
                <a:rPr lang="en-US" sz="2000" b="1" dirty="0" smtClean="0">
                  <a:latin typeface="Corbel" panose="020B0503020204020204" pitchFamily="34" charset="0"/>
                </a:rPr>
                <a:t> Genius link to schedule a conference with your student’s advisor.</a:t>
              </a:r>
              <a:endParaRPr lang="en-US" sz="2000" b="1" dirty="0">
                <a:latin typeface="Corbel" panose="020B0503020204020204" pitchFamily="34" charset="0"/>
              </a:endParaRPr>
            </a:p>
          </p:txBody>
        </p:sp>
        <p:sp>
          <p:nvSpPr>
            <p:cNvPr id="8" name="TextBox 7"/>
            <p:cNvSpPr txBox="1"/>
            <p:nvPr/>
          </p:nvSpPr>
          <p:spPr>
            <a:xfrm>
              <a:off x="5683318" y="4096775"/>
              <a:ext cx="3275980" cy="771527"/>
            </a:xfrm>
            <a:prstGeom prst="rect">
              <a:avLst/>
            </a:prstGeom>
            <a:noFill/>
          </p:spPr>
          <p:txBody>
            <a:bodyPr wrap="square" rtlCol="0">
              <a:spAutoFit/>
            </a:bodyPr>
            <a:lstStyle/>
            <a:p>
              <a:r>
                <a:rPr lang="en-US" sz="2000" dirty="0" smtClean="0">
                  <a:latin typeface="Corbel" panose="020B0503020204020204" pitchFamily="34" charset="0"/>
                </a:rPr>
                <a:t>Course requests are due back to LHS during your scheduling conference. </a:t>
              </a:r>
              <a:endParaRPr lang="en-US" sz="2000" dirty="0">
                <a:latin typeface="Corbel" panose="020B0503020204020204" pitchFamily="34" charset="0"/>
              </a:endParaRPr>
            </a:p>
          </p:txBody>
        </p:sp>
      </p:grpSp>
      <p:sp>
        <p:nvSpPr>
          <p:cNvPr id="5" name="TextBox 4"/>
          <p:cNvSpPr txBox="1"/>
          <p:nvPr/>
        </p:nvSpPr>
        <p:spPr>
          <a:xfrm>
            <a:off x="152400" y="5715000"/>
            <a:ext cx="8458200" cy="769441"/>
          </a:xfrm>
          <a:prstGeom prst="rect">
            <a:avLst/>
          </a:prstGeom>
          <a:noFill/>
        </p:spPr>
        <p:txBody>
          <a:bodyPr wrap="square" rtlCol="0">
            <a:spAutoFit/>
          </a:bodyPr>
          <a:lstStyle/>
          <a:p>
            <a:pPr algn="ctr"/>
            <a:r>
              <a:rPr lang="en-US" sz="2400" b="1" i="1" smtClean="0">
                <a:latin typeface="Corbel" panose="020B0503020204020204" pitchFamily="34" charset="0"/>
              </a:rPr>
              <a:t>2 presentations </a:t>
            </a:r>
            <a:r>
              <a:rPr lang="en-US" sz="2400" b="1" i="1" dirty="0" smtClean="0">
                <a:latin typeface="Corbel" panose="020B0503020204020204" pitchFamily="34" charset="0"/>
              </a:rPr>
              <a:t>during conference nights </a:t>
            </a:r>
          </a:p>
          <a:p>
            <a:pPr algn="ctr"/>
            <a:r>
              <a:rPr lang="en-US" sz="2000" b="1" i="1" dirty="0" smtClean="0">
                <a:latin typeface="Corbel" panose="020B0503020204020204" pitchFamily="34" charset="0"/>
              </a:rPr>
              <a:t>(AP Potential and Internship Opportunities for High School Students)</a:t>
            </a:r>
          </a:p>
        </p:txBody>
      </p:sp>
      <p:sp>
        <p:nvSpPr>
          <p:cNvPr id="7" name="AutoShape 2" descr="Image result for february calendar 2016"/>
          <p:cNvSpPr>
            <a:spLocks noChangeAspect="1" noChangeArrowheads="1"/>
          </p:cNvSpPr>
          <p:nvPr/>
        </p:nvSpPr>
        <p:spPr bwMode="auto">
          <a:xfrm>
            <a:off x="1156970" y="1459174"/>
            <a:ext cx="233681" cy="233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Content Placeholder 10"/>
          <p:cNvPicPr>
            <a:picLocks noGrp="1" noChangeAspect="1"/>
          </p:cNvPicPr>
          <p:nvPr>
            <p:ph idx="1"/>
          </p:nvPr>
        </p:nvPicPr>
        <p:blipFill>
          <a:blip r:embed="rId5"/>
          <a:stretch>
            <a:fillRect/>
          </a:stretch>
        </p:blipFill>
        <p:spPr>
          <a:xfrm>
            <a:off x="211465" y="1295423"/>
            <a:ext cx="5537200" cy="4211789"/>
          </a:xfrm>
          <a:prstGeom prst="rect">
            <a:avLst/>
          </a:prstGeom>
        </p:spPr>
      </p:pic>
      <p:sp>
        <p:nvSpPr>
          <p:cNvPr id="15" name="5-Point Star 14"/>
          <p:cNvSpPr/>
          <p:nvPr/>
        </p:nvSpPr>
        <p:spPr>
          <a:xfrm>
            <a:off x="2667000" y="2819400"/>
            <a:ext cx="5334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3505200" y="3505212"/>
            <a:ext cx="533400" cy="5333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125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33400" y="140613"/>
            <a:ext cx="8229600" cy="2862322"/>
          </a:xfrm>
          <a:prstGeom prst="rect">
            <a:avLst/>
          </a:prstGeom>
          <a:noFill/>
        </p:spPr>
        <p:txBody>
          <a:bodyPr wrap="square" rtlCol="0">
            <a:spAutoFit/>
          </a:bodyPr>
          <a:lstStyle/>
          <a:p>
            <a:pPr algn="ctr"/>
            <a:r>
              <a:rPr lang="en-US" sz="6000" b="1" dirty="0" smtClean="0">
                <a:solidFill>
                  <a:srgbClr val="0000CC"/>
                </a:solidFill>
                <a:latin typeface="Corbel" panose="020B0503020204020204" pitchFamily="34" charset="0"/>
              </a:rPr>
              <a:t>Welcome to Liberty High School</a:t>
            </a:r>
          </a:p>
          <a:p>
            <a:pPr algn="ctr"/>
            <a:r>
              <a:rPr lang="en-US" sz="6000" b="1" dirty="0" smtClean="0">
                <a:solidFill>
                  <a:srgbClr val="0000CC"/>
                </a:solidFill>
                <a:latin typeface="Corbel" panose="020B0503020204020204" pitchFamily="34" charset="0"/>
              </a:rPr>
              <a:t>Class of 2022!</a:t>
            </a:r>
            <a:endParaRPr lang="en-US" sz="6000" b="1" dirty="0">
              <a:solidFill>
                <a:srgbClr val="0000CC"/>
              </a:solidFill>
              <a:latin typeface="Corbel" panose="020B0503020204020204" pitchFamily="34" charset="0"/>
            </a:endParaRPr>
          </a:p>
        </p:txBody>
      </p:sp>
      <p:sp>
        <p:nvSpPr>
          <p:cNvPr id="11" name="Content Placeholder 10"/>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4800" dirty="0" smtClean="0"/>
              <a:t>Strive for Excellence!</a:t>
            </a:r>
          </a:p>
        </p:txBody>
      </p:sp>
    </p:spTree>
    <p:extLst>
      <p:ext uri="{BB962C8B-B14F-4D97-AF65-F5344CB8AC3E}">
        <p14:creationId xmlns:p14="http://schemas.microsoft.com/office/powerpoint/2010/main" val="147696776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37641" y="-22034"/>
            <a:ext cx="9144000" cy="6727634"/>
          </a:xfrm>
          <a:prstGeom prst="rect">
            <a:avLst/>
          </a:prstGeom>
        </p:spPr>
      </p:pic>
      <p:sp>
        <p:nvSpPr>
          <p:cNvPr id="2" name="TextBox 1"/>
          <p:cNvSpPr txBox="1"/>
          <p:nvPr/>
        </p:nvSpPr>
        <p:spPr>
          <a:xfrm>
            <a:off x="0" y="505931"/>
            <a:ext cx="9144000" cy="861774"/>
          </a:xfrm>
          <a:prstGeom prst="rect">
            <a:avLst/>
          </a:prstGeom>
          <a:noFill/>
        </p:spPr>
        <p:txBody>
          <a:bodyPr wrap="square" rtlCol="0">
            <a:spAutoFit/>
          </a:bodyPr>
          <a:lstStyle/>
          <a:p>
            <a:pPr algn="ctr"/>
            <a:r>
              <a:rPr lang="en-US" sz="5000" b="1" dirty="0">
                <a:solidFill>
                  <a:srgbClr val="0000CC"/>
                </a:solidFill>
                <a:latin typeface="Corbel" panose="020B0503020204020204" pitchFamily="34" charset="0"/>
              </a:rPr>
              <a:t> </a:t>
            </a:r>
            <a:r>
              <a:rPr lang="en-US" sz="5000" b="1" dirty="0" smtClean="0">
                <a:solidFill>
                  <a:srgbClr val="0000CC"/>
                </a:solidFill>
                <a:latin typeface="Corbel" panose="020B0503020204020204" pitchFamily="34" charset="0"/>
              </a:rPr>
              <a:t>Tips for Advisory Conferences</a:t>
            </a:r>
            <a:endParaRPr lang="en-US" sz="5000" b="1" dirty="0">
              <a:solidFill>
                <a:srgbClr val="0000CC"/>
              </a:solidFill>
              <a:latin typeface="Corbel" panose="020B0503020204020204" pitchFamily="34" charset="0"/>
            </a:endParaRPr>
          </a:p>
        </p:txBody>
      </p:sp>
      <p:sp>
        <p:nvSpPr>
          <p:cNvPr id="5" name="TextBox 4"/>
          <p:cNvSpPr txBox="1"/>
          <p:nvPr/>
        </p:nvSpPr>
        <p:spPr>
          <a:xfrm>
            <a:off x="1143000" y="5599327"/>
            <a:ext cx="6858000" cy="523220"/>
          </a:xfrm>
          <a:prstGeom prst="rect">
            <a:avLst/>
          </a:prstGeom>
          <a:noFill/>
        </p:spPr>
        <p:txBody>
          <a:bodyPr wrap="square" rtlCol="0">
            <a:spAutoFit/>
          </a:bodyPr>
          <a:lstStyle/>
          <a:p>
            <a:pPr algn="ctr"/>
            <a:endParaRPr lang="en-US" sz="2800" b="1" i="1" dirty="0">
              <a:latin typeface="Corbel" panose="020B0503020204020204" pitchFamily="34" charset="0"/>
            </a:endParaRPr>
          </a:p>
        </p:txBody>
      </p:sp>
      <p:sp>
        <p:nvSpPr>
          <p:cNvPr id="3" name="Rectangle 2"/>
          <p:cNvSpPr/>
          <p:nvPr/>
        </p:nvSpPr>
        <p:spPr>
          <a:xfrm>
            <a:off x="419100" y="1774495"/>
            <a:ext cx="8267700" cy="4524315"/>
          </a:xfrm>
          <a:prstGeom prst="rect">
            <a:avLst/>
          </a:prstGeom>
        </p:spPr>
        <p:txBody>
          <a:bodyPr wrap="square">
            <a:spAutoFit/>
          </a:bodyPr>
          <a:lstStyle/>
          <a:p>
            <a:r>
              <a:rPr lang="en-US" sz="2400" dirty="0" smtClean="0"/>
              <a:t>1. Review </a:t>
            </a:r>
            <a:r>
              <a:rPr lang="en-US" sz="2400" dirty="0"/>
              <a:t>your student’s course requests prior to the conference, noting the teachers’ recommendations</a:t>
            </a:r>
            <a:r>
              <a:rPr lang="en-US" sz="2400" dirty="0" smtClean="0"/>
              <a:t>. Please consult with the 8</a:t>
            </a:r>
            <a:r>
              <a:rPr lang="en-US" sz="2400" baseline="30000" dirty="0" smtClean="0"/>
              <a:t>th</a:t>
            </a:r>
            <a:r>
              <a:rPr lang="en-US" sz="2400" dirty="0" smtClean="0"/>
              <a:t> grade teachers regarding questions about recommendations. </a:t>
            </a:r>
          </a:p>
          <a:p>
            <a:endParaRPr lang="en-US" sz="2400" dirty="0"/>
          </a:p>
          <a:p>
            <a:r>
              <a:rPr lang="en-US" sz="2400" dirty="0" smtClean="0"/>
              <a:t>2. Review </a:t>
            </a:r>
            <a:r>
              <a:rPr lang="en-US" sz="2400" dirty="0"/>
              <a:t>your student’s academic progress in their 8</a:t>
            </a:r>
            <a:r>
              <a:rPr lang="en-US" sz="2400" baseline="30000" dirty="0"/>
              <a:t>th</a:t>
            </a:r>
            <a:r>
              <a:rPr lang="en-US" sz="2400" dirty="0"/>
              <a:t> </a:t>
            </a:r>
            <a:r>
              <a:rPr lang="en-US" sz="2400" dirty="0" smtClean="0"/>
              <a:t>grade courses.      </a:t>
            </a:r>
          </a:p>
          <a:p>
            <a:endParaRPr lang="en-US" sz="2400" dirty="0"/>
          </a:p>
          <a:p>
            <a:r>
              <a:rPr lang="en-US" sz="2400" dirty="0" smtClean="0"/>
              <a:t>3. Create </a:t>
            </a:r>
            <a:r>
              <a:rPr lang="en-US" sz="2400" dirty="0"/>
              <a:t>a list of questions for the Advisor</a:t>
            </a:r>
            <a:r>
              <a:rPr lang="en-US" sz="2400" dirty="0" smtClean="0"/>
              <a:t>.</a:t>
            </a:r>
          </a:p>
          <a:p>
            <a:endParaRPr lang="en-US" sz="2400" dirty="0"/>
          </a:p>
          <a:p>
            <a:r>
              <a:rPr lang="en-US" sz="2400" dirty="0" smtClean="0"/>
              <a:t>4. Discuss </a:t>
            </a:r>
            <a:r>
              <a:rPr lang="en-US" sz="2400" dirty="0"/>
              <a:t>your student’s college and career </a:t>
            </a:r>
            <a:r>
              <a:rPr lang="en-US" sz="2400" dirty="0" smtClean="0"/>
              <a:t>interests </a:t>
            </a:r>
            <a:r>
              <a:rPr lang="en-US" sz="2400" dirty="0"/>
              <a:t>with them</a:t>
            </a:r>
            <a:r>
              <a:rPr lang="en-US" sz="2400" dirty="0" smtClean="0"/>
              <a:t>.</a:t>
            </a:r>
          </a:p>
          <a:p>
            <a:endParaRPr lang="en-US" sz="2400" dirty="0"/>
          </a:p>
          <a:p>
            <a:r>
              <a:rPr lang="en-US" sz="2400" dirty="0" smtClean="0"/>
              <a:t>5. Ask </a:t>
            </a:r>
            <a:r>
              <a:rPr lang="en-US" sz="2400" dirty="0"/>
              <a:t>for clarification- if you are unsure, please ask.</a:t>
            </a:r>
          </a:p>
        </p:txBody>
      </p:sp>
    </p:spTree>
    <p:extLst>
      <p:ext uri="{BB962C8B-B14F-4D97-AF65-F5344CB8AC3E}">
        <p14:creationId xmlns:p14="http://schemas.microsoft.com/office/powerpoint/2010/main" val="362618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0" y="152400"/>
            <a:ext cx="7391400" cy="861774"/>
          </a:xfrm>
          <a:prstGeom prst="rect">
            <a:avLst/>
          </a:prstGeom>
          <a:noFill/>
        </p:spPr>
        <p:txBody>
          <a:bodyPr wrap="square" rtlCol="0">
            <a:spAutoFit/>
          </a:bodyPr>
          <a:lstStyle/>
          <a:p>
            <a:r>
              <a:rPr lang="en-US" sz="5000" b="1" dirty="0" smtClean="0">
                <a:solidFill>
                  <a:srgbClr val="0000CC"/>
                </a:solidFill>
                <a:latin typeface="Corbel" panose="020B0503020204020204" pitchFamily="34" charset="0"/>
              </a:rPr>
              <a:t>For more information…</a:t>
            </a:r>
            <a:endParaRPr lang="en-US" sz="5000" b="1" dirty="0">
              <a:solidFill>
                <a:srgbClr val="0000CC"/>
              </a:solidFill>
              <a:latin typeface="Corbel" panose="020B0503020204020204" pitchFamily="34" charset="0"/>
            </a:endParaRPr>
          </a:p>
        </p:txBody>
      </p:sp>
      <p:sp>
        <p:nvSpPr>
          <p:cNvPr id="4" name="TextBox 3"/>
          <p:cNvSpPr txBox="1"/>
          <p:nvPr/>
        </p:nvSpPr>
        <p:spPr>
          <a:xfrm>
            <a:off x="163550" y="1066800"/>
            <a:ext cx="8599449" cy="707886"/>
          </a:xfrm>
          <a:prstGeom prst="rect">
            <a:avLst/>
          </a:prstGeom>
          <a:noFill/>
        </p:spPr>
        <p:txBody>
          <a:bodyPr wrap="square" rtlCol="0">
            <a:spAutoFit/>
          </a:bodyPr>
          <a:lstStyle/>
          <a:p>
            <a:r>
              <a:rPr lang="en-US" sz="4000" dirty="0" smtClean="0">
                <a:solidFill>
                  <a:schemeClr val="tx1">
                    <a:lumMod val="75000"/>
                    <a:lumOff val="25000"/>
                  </a:schemeClr>
                </a:solidFill>
                <a:latin typeface="Corbel" panose="020B0503020204020204" pitchFamily="34" charset="0"/>
              </a:rPr>
              <a:t>lhsscheduling.weebly.com</a:t>
            </a:r>
            <a:endParaRPr lang="en-US" sz="4000" b="1" dirty="0">
              <a:solidFill>
                <a:schemeClr val="tx1">
                  <a:lumMod val="75000"/>
                  <a:lumOff val="25000"/>
                </a:schemeClr>
              </a:solidFill>
              <a:latin typeface="Corbel" panose="020B0503020204020204" pitchFamily="34" charset="0"/>
            </a:endParaRPr>
          </a:p>
        </p:txBody>
      </p:sp>
      <p:pic>
        <p:nvPicPr>
          <p:cNvPr id="1030" name="Picture 6" descr="http://pngimg.com/upload/laptop_PNG58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185746"/>
            <a:ext cx="5943600" cy="5943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3276600" y="2199920"/>
            <a:ext cx="5486399" cy="3070276"/>
          </a:xfrm>
          <a:prstGeom prst="rect">
            <a:avLst/>
          </a:prstGeom>
        </p:spPr>
      </p:pic>
    </p:spTree>
    <p:extLst>
      <p:ext uri="{BB962C8B-B14F-4D97-AF65-F5344CB8AC3E}">
        <p14:creationId xmlns:p14="http://schemas.microsoft.com/office/powerpoint/2010/main" val="3517130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1398304"/>
            <a:ext cx="9144000" cy="5638800"/>
          </a:xfrm>
          <a:prstGeom prst="rect">
            <a:avLst/>
          </a:prstGeom>
        </p:spPr>
      </p:pic>
      <p:sp>
        <p:nvSpPr>
          <p:cNvPr id="2" name="TextBox 1"/>
          <p:cNvSpPr txBox="1"/>
          <p:nvPr/>
        </p:nvSpPr>
        <p:spPr>
          <a:xfrm>
            <a:off x="762000" y="228600"/>
            <a:ext cx="8229600" cy="861774"/>
          </a:xfrm>
          <a:prstGeom prst="rect">
            <a:avLst/>
          </a:prstGeom>
          <a:noFill/>
        </p:spPr>
        <p:txBody>
          <a:bodyPr wrap="square" rtlCol="0">
            <a:spAutoFit/>
          </a:bodyPr>
          <a:lstStyle/>
          <a:p>
            <a:r>
              <a:rPr lang="en-US" sz="5000" b="1" dirty="0" smtClean="0">
                <a:solidFill>
                  <a:srgbClr val="0000CC"/>
                </a:solidFill>
                <a:latin typeface="Corbel" panose="020B0503020204020204" pitchFamily="34" charset="0"/>
              </a:rPr>
              <a:t>Transition to Liberty</a:t>
            </a:r>
            <a:endParaRPr lang="en-US" sz="5000" b="1" dirty="0">
              <a:solidFill>
                <a:srgbClr val="0000CC"/>
              </a:solidFill>
              <a:latin typeface="Corbel" panose="020B0503020204020204" pitchFamily="34" charset="0"/>
            </a:endParaRPr>
          </a:p>
        </p:txBody>
      </p:sp>
      <p:sp>
        <p:nvSpPr>
          <p:cNvPr id="3" name="Title 2"/>
          <p:cNvSpPr>
            <a:spLocks noGrp="1"/>
          </p:cNvSpPr>
          <p:nvPr>
            <p:ph type="title"/>
          </p:nvPr>
        </p:nvSpPr>
        <p:spPr/>
        <p:txBody>
          <a:bodyPr/>
          <a:lstStyle/>
          <a:p>
            <a:endParaRPr lang="en-US" dirty="0"/>
          </a:p>
        </p:txBody>
      </p:sp>
      <p:sp>
        <p:nvSpPr>
          <p:cNvPr id="11" name="Content Placeholder 10"/>
          <p:cNvSpPr>
            <a:spLocks noGrp="1"/>
          </p:cNvSpPr>
          <p:nvPr>
            <p:ph idx="1"/>
          </p:nvPr>
        </p:nvSpPr>
        <p:spPr/>
        <p:txBody>
          <a:bodyPr/>
          <a:lstStyle/>
          <a:p>
            <a:endParaRPr lang="en-US" dirty="0" smtClean="0"/>
          </a:p>
          <a:p>
            <a:endParaRPr lang="en-US" dirty="0"/>
          </a:p>
        </p:txBody>
      </p:sp>
      <p:sp>
        <p:nvSpPr>
          <p:cNvPr id="4" name="TextBox 3"/>
          <p:cNvSpPr txBox="1"/>
          <p:nvPr/>
        </p:nvSpPr>
        <p:spPr>
          <a:xfrm>
            <a:off x="304800" y="1600200"/>
            <a:ext cx="8534400" cy="4893647"/>
          </a:xfrm>
          <a:prstGeom prst="rect">
            <a:avLst/>
          </a:prstGeom>
          <a:noFill/>
        </p:spPr>
        <p:txBody>
          <a:bodyPr wrap="square" rtlCol="0">
            <a:spAutoFit/>
          </a:bodyPr>
          <a:lstStyle/>
          <a:p>
            <a:pPr marL="342900" indent="-342900">
              <a:buAutoNum type="arabicPeriod"/>
            </a:pPr>
            <a:r>
              <a:rPr lang="en-US" sz="2400" dirty="0" smtClean="0"/>
              <a:t>ORMS field trip in April- Students receive general tour of the building and review high school information.</a:t>
            </a:r>
          </a:p>
          <a:p>
            <a:endParaRPr lang="en-US" sz="2400" dirty="0" smtClean="0"/>
          </a:p>
          <a:p>
            <a:r>
              <a:rPr lang="en-US" sz="2400" dirty="0" smtClean="0"/>
              <a:t>2. Freshmen Orientation in August- typically Thursday before school starts. Students can walk their schedule and meet their advisor. Parents attend information sessions. </a:t>
            </a:r>
          </a:p>
          <a:p>
            <a:endParaRPr lang="en-US" sz="2400" dirty="0" smtClean="0"/>
          </a:p>
          <a:p>
            <a:r>
              <a:rPr lang="en-US" sz="2400" dirty="0" smtClean="0"/>
              <a:t>3. Getting involved:</a:t>
            </a:r>
          </a:p>
          <a:p>
            <a:pPr marL="800100" lvl="1" indent="-342900">
              <a:buAutoNum type="arabicPeriod"/>
            </a:pPr>
            <a:r>
              <a:rPr lang="en-US" sz="2400" dirty="0" smtClean="0"/>
              <a:t>Over 30 clubs- sign ups during the first week of school</a:t>
            </a:r>
          </a:p>
          <a:p>
            <a:pPr marL="800100" lvl="1" indent="-342900">
              <a:buAutoNum type="arabicPeriod"/>
            </a:pPr>
            <a:r>
              <a:rPr lang="en-US" sz="2400" dirty="0" smtClean="0"/>
              <a:t>Drama</a:t>
            </a:r>
          </a:p>
          <a:p>
            <a:pPr marL="800100" lvl="1" indent="-342900">
              <a:buAutoNum type="arabicPeriod"/>
            </a:pPr>
            <a:r>
              <a:rPr lang="en-US" sz="2400" dirty="0" smtClean="0"/>
              <a:t>Chorus</a:t>
            </a:r>
          </a:p>
          <a:p>
            <a:pPr marL="800100" lvl="1" indent="-342900">
              <a:buAutoNum type="arabicPeriod"/>
            </a:pPr>
            <a:r>
              <a:rPr lang="en-US" sz="2400" dirty="0" smtClean="0"/>
              <a:t>Band</a:t>
            </a:r>
          </a:p>
          <a:p>
            <a:pPr marL="800100" lvl="1" indent="-342900">
              <a:buAutoNum type="arabicPeriod"/>
            </a:pPr>
            <a:r>
              <a:rPr lang="en-US" sz="2400" dirty="0" smtClean="0"/>
              <a:t>Athletics</a:t>
            </a:r>
          </a:p>
        </p:txBody>
      </p:sp>
    </p:spTree>
    <p:extLst>
      <p:ext uri="{BB962C8B-B14F-4D97-AF65-F5344CB8AC3E}">
        <p14:creationId xmlns:p14="http://schemas.microsoft.com/office/powerpoint/2010/main" val="193135316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37641" y="-22034"/>
            <a:ext cx="9144000" cy="6727634"/>
          </a:xfrm>
          <a:prstGeom prst="rect">
            <a:avLst/>
          </a:prstGeom>
        </p:spPr>
      </p:pic>
      <p:sp>
        <p:nvSpPr>
          <p:cNvPr id="2" name="TextBox 1"/>
          <p:cNvSpPr txBox="1"/>
          <p:nvPr/>
        </p:nvSpPr>
        <p:spPr>
          <a:xfrm>
            <a:off x="0" y="505931"/>
            <a:ext cx="9144000" cy="1200329"/>
          </a:xfrm>
          <a:prstGeom prst="rect">
            <a:avLst/>
          </a:prstGeom>
          <a:noFill/>
        </p:spPr>
        <p:txBody>
          <a:bodyPr wrap="square" rtlCol="0">
            <a:spAutoFit/>
          </a:bodyPr>
          <a:lstStyle/>
          <a:p>
            <a:pPr algn="ctr"/>
            <a:r>
              <a:rPr lang="en-US" sz="7200" b="1" dirty="0">
                <a:solidFill>
                  <a:srgbClr val="0000CC"/>
                </a:solidFill>
                <a:latin typeface="Corbel" panose="020B0503020204020204" pitchFamily="34" charset="0"/>
              </a:rPr>
              <a:t> </a:t>
            </a:r>
            <a:r>
              <a:rPr lang="en-US" sz="7200" b="1" dirty="0" smtClean="0">
                <a:solidFill>
                  <a:srgbClr val="0000CC"/>
                </a:solidFill>
                <a:latin typeface="Corbel" panose="020B0503020204020204" pitchFamily="34" charset="0"/>
              </a:rPr>
              <a:t>Thank you! </a:t>
            </a:r>
            <a:endParaRPr lang="en-US" sz="7200" b="1" dirty="0">
              <a:solidFill>
                <a:srgbClr val="0000CC"/>
              </a:solidFill>
              <a:latin typeface="Corbel" panose="020B0503020204020204" pitchFamily="34" charset="0"/>
            </a:endParaRPr>
          </a:p>
        </p:txBody>
      </p:sp>
      <p:sp>
        <p:nvSpPr>
          <p:cNvPr id="5" name="TextBox 4"/>
          <p:cNvSpPr txBox="1"/>
          <p:nvPr/>
        </p:nvSpPr>
        <p:spPr>
          <a:xfrm>
            <a:off x="1143000" y="5599327"/>
            <a:ext cx="6858000" cy="523220"/>
          </a:xfrm>
          <a:prstGeom prst="rect">
            <a:avLst/>
          </a:prstGeom>
          <a:noFill/>
        </p:spPr>
        <p:txBody>
          <a:bodyPr wrap="square" rtlCol="0">
            <a:spAutoFit/>
          </a:bodyPr>
          <a:lstStyle/>
          <a:p>
            <a:pPr algn="ctr"/>
            <a:endParaRPr lang="en-US" sz="2800" b="1" i="1" dirty="0">
              <a:latin typeface="Corbel" panose="020B0503020204020204" pitchFamily="34" charset="0"/>
            </a:endParaRPr>
          </a:p>
        </p:txBody>
      </p:sp>
      <p:sp>
        <p:nvSpPr>
          <p:cNvPr id="3" name="Rectangle 2"/>
          <p:cNvSpPr/>
          <p:nvPr/>
        </p:nvSpPr>
        <p:spPr>
          <a:xfrm>
            <a:off x="438150" y="2177786"/>
            <a:ext cx="8267700" cy="2585323"/>
          </a:xfrm>
          <a:prstGeom prst="rect">
            <a:avLst/>
          </a:prstGeom>
        </p:spPr>
        <p:txBody>
          <a:bodyPr wrap="square">
            <a:spAutoFit/>
          </a:bodyPr>
          <a:lstStyle/>
          <a:p>
            <a:pPr algn="ctr"/>
            <a:r>
              <a:rPr lang="en-US" sz="5400" dirty="0" smtClean="0"/>
              <a:t>We look forward to welcoming your family to Liberty High School! </a:t>
            </a:r>
            <a:endParaRPr lang="en-US" sz="5400" dirty="0"/>
          </a:p>
        </p:txBody>
      </p:sp>
    </p:spTree>
    <p:extLst>
      <p:ext uri="{BB962C8B-B14F-4D97-AF65-F5344CB8AC3E}">
        <p14:creationId xmlns:p14="http://schemas.microsoft.com/office/powerpoint/2010/main" val="349184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0" y="228600"/>
            <a:ext cx="8229600" cy="861774"/>
          </a:xfrm>
          <a:prstGeom prst="rect">
            <a:avLst/>
          </a:prstGeom>
          <a:noFill/>
        </p:spPr>
        <p:txBody>
          <a:bodyPr wrap="square" rtlCol="0">
            <a:spAutoFit/>
          </a:bodyPr>
          <a:lstStyle/>
          <a:p>
            <a:r>
              <a:rPr lang="en-US" sz="5000" b="1" dirty="0" smtClean="0">
                <a:solidFill>
                  <a:srgbClr val="0000CC"/>
                </a:solidFill>
                <a:latin typeface="Corbel" panose="020B0503020204020204" pitchFamily="34" charset="0"/>
              </a:rPr>
              <a:t>Who’s Who at Liberty? </a:t>
            </a:r>
            <a:endParaRPr lang="en-US" sz="5000" b="1" dirty="0">
              <a:solidFill>
                <a:srgbClr val="0000CC"/>
              </a:solidFill>
              <a:latin typeface="Corbel" panose="020B0503020204020204" pitchFamily="34" charset="0"/>
            </a:endParaRPr>
          </a:p>
        </p:txBody>
      </p:sp>
      <p:sp>
        <p:nvSpPr>
          <p:cNvPr id="11" name="Content Placeholder 10"/>
          <p:cNvSpPr>
            <a:spLocks noGrp="1"/>
          </p:cNvSpPr>
          <p:nvPr>
            <p:ph idx="1"/>
          </p:nvPr>
        </p:nvSpPr>
        <p:spPr>
          <a:xfrm>
            <a:off x="457200" y="1600200"/>
            <a:ext cx="8229600" cy="5105400"/>
          </a:xfrm>
        </p:spPr>
        <p:txBody>
          <a:bodyPr>
            <a:normAutofit fontScale="92500" lnSpcReduction="10000"/>
          </a:bodyPr>
          <a:lstStyle/>
          <a:p>
            <a:r>
              <a:rPr lang="en-US" dirty="0" smtClean="0"/>
              <a:t>Principal- Mr. Goncz</a:t>
            </a:r>
          </a:p>
          <a:p>
            <a:r>
              <a:rPr lang="en-US" dirty="0" smtClean="0"/>
              <a:t>Assistant Principal (A-K)- Mrs. Martin</a:t>
            </a:r>
          </a:p>
          <a:p>
            <a:r>
              <a:rPr lang="en-US" dirty="0" smtClean="0"/>
              <a:t>Assistant Principal (L-Z)- Mrs. Brown</a:t>
            </a:r>
          </a:p>
          <a:p>
            <a:r>
              <a:rPr lang="en-US" dirty="0" smtClean="0"/>
              <a:t>Academic Facilitator/ STC- Mr. Tombs</a:t>
            </a:r>
          </a:p>
          <a:p>
            <a:r>
              <a:rPr lang="en-US" dirty="0" smtClean="0"/>
              <a:t>Counselor (A-E)- Mrs. Hamilton</a:t>
            </a:r>
          </a:p>
          <a:p>
            <a:r>
              <a:rPr lang="en-US" dirty="0" smtClean="0"/>
              <a:t>Counselor (F-K)- Mrs. Taylor</a:t>
            </a:r>
          </a:p>
          <a:p>
            <a:r>
              <a:rPr lang="en-US" dirty="0" smtClean="0"/>
              <a:t>Counselor (L-Q)- Mr. Putt</a:t>
            </a:r>
          </a:p>
          <a:p>
            <a:r>
              <a:rPr lang="en-US" dirty="0" smtClean="0"/>
              <a:t>Counselor (R-Z)- Ms. Cattrano</a:t>
            </a:r>
          </a:p>
          <a:p>
            <a:r>
              <a:rPr lang="en-US" dirty="0" smtClean="0"/>
              <a:t>Career Coordinator – Mrs. Trump</a:t>
            </a:r>
          </a:p>
          <a:p>
            <a:r>
              <a:rPr lang="en-US" dirty="0" smtClean="0"/>
              <a:t>Athletic Director- Mr. DeVincent</a:t>
            </a:r>
            <a:endParaRPr lang="en-US" dirty="0"/>
          </a:p>
        </p:txBody>
      </p:sp>
    </p:spTree>
    <p:extLst>
      <p:ext uri="{BB962C8B-B14F-4D97-AF65-F5344CB8AC3E}">
        <p14:creationId xmlns:p14="http://schemas.microsoft.com/office/powerpoint/2010/main" val="182718667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76300" y="2593865"/>
            <a:ext cx="7391400" cy="861774"/>
          </a:xfrm>
          <a:prstGeom prst="rect">
            <a:avLst/>
          </a:prstGeom>
          <a:noFill/>
        </p:spPr>
        <p:txBody>
          <a:bodyPr wrap="square" rtlCol="0">
            <a:spAutoFit/>
          </a:bodyPr>
          <a:lstStyle/>
          <a:p>
            <a:r>
              <a:rPr lang="en-US" sz="5000" b="1" dirty="0" smtClean="0">
                <a:solidFill>
                  <a:srgbClr val="0000CC"/>
                </a:solidFill>
                <a:latin typeface="Corbel" panose="020B0503020204020204" pitchFamily="34" charset="0"/>
              </a:rPr>
              <a:t>Graduation Requirements</a:t>
            </a:r>
            <a:endParaRPr lang="en-US" sz="5000" b="1" dirty="0">
              <a:solidFill>
                <a:srgbClr val="0000CC"/>
              </a:solidFill>
              <a:latin typeface="Corbel" panose="020B0503020204020204" pitchFamily="34" charset="0"/>
            </a:endParaRPr>
          </a:p>
        </p:txBody>
      </p:sp>
    </p:spTree>
    <p:extLst>
      <p:ext uri="{BB962C8B-B14F-4D97-AF65-F5344CB8AC3E}">
        <p14:creationId xmlns:p14="http://schemas.microsoft.com/office/powerpoint/2010/main" val="408220380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21116" y="-108936"/>
            <a:ext cx="9144000" cy="6858000"/>
          </a:xfrm>
          <a:prstGeom prst="rect">
            <a:avLst/>
          </a:prstGeom>
        </p:spPr>
      </p:pic>
      <p:sp>
        <p:nvSpPr>
          <p:cNvPr id="2" name="TextBox 1"/>
          <p:cNvSpPr txBox="1"/>
          <p:nvPr/>
        </p:nvSpPr>
        <p:spPr>
          <a:xfrm>
            <a:off x="76200" y="76200"/>
            <a:ext cx="6564352" cy="784830"/>
          </a:xfrm>
          <a:prstGeom prst="rect">
            <a:avLst/>
          </a:prstGeom>
          <a:noFill/>
        </p:spPr>
        <p:txBody>
          <a:bodyPr wrap="square" rtlCol="0">
            <a:spAutoFit/>
          </a:bodyPr>
          <a:lstStyle/>
          <a:p>
            <a:r>
              <a:rPr lang="en-US" sz="4500" b="1" dirty="0" smtClean="0">
                <a:solidFill>
                  <a:srgbClr val="0000CC"/>
                </a:solidFill>
                <a:latin typeface="Corbel" panose="020B0503020204020204" pitchFamily="34" charset="0"/>
              </a:rPr>
              <a:t>Graduation Requirements</a:t>
            </a:r>
            <a:endParaRPr lang="en-US" sz="4500" b="1" dirty="0">
              <a:solidFill>
                <a:srgbClr val="0000CC"/>
              </a:solidFill>
              <a:latin typeface="Corbel" panose="020B0503020204020204" pitchFamily="34" charset="0"/>
            </a:endParaRPr>
          </a:p>
        </p:txBody>
      </p:sp>
      <p:grpSp>
        <p:nvGrpSpPr>
          <p:cNvPr id="20" name="Group 19"/>
          <p:cNvGrpSpPr/>
          <p:nvPr/>
        </p:nvGrpSpPr>
        <p:grpSpPr>
          <a:xfrm>
            <a:off x="87351" y="914400"/>
            <a:ext cx="4953000" cy="2946975"/>
            <a:chOff x="87351" y="914400"/>
            <a:chExt cx="4953000" cy="2946975"/>
          </a:xfrm>
        </p:grpSpPr>
        <p:sp>
          <p:nvSpPr>
            <p:cNvPr id="4" name="TextBox 3"/>
            <p:cNvSpPr txBox="1"/>
            <p:nvPr/>
          </p:nvSpPr>
          <p:spPr>
            <a:xfrm>
              <a:off x="87351" y="1470649"/>
              <a:ext cx="48006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English</a:t>
              </a:r>
              <a:endParaRPr lang="en-US" sz="3200" dirty="0">
                <a:solidFill>
                  <a:schemeClr val="tx1">
                    <a:lumMod val="75000"/>
                    <a:lumOff val="25000"/>
                  </a:schemeClr>
                </a:solidFill>
                <a:latin typeface="Corbel" panose="020B0503020204020204" pitchFamily="34" charset="0"/>
              </a:endParaRPr>
            </a:p>
          </p:txBody>
        </p:sp>
        <p:sp>
          <p:nvSpPr>
            <p:cNvPr id="5" name="TextBox 4"/>
            <p:cNvSpPr txBox="1"/>
            <p:nvPr/>
          </p:nvSpPr>
          <p:spPr>
            <a:xfrm>
              <a:off x="87351" y="2057400"/>
              <a:ext cx="48006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Math</a:t>
              </a:r>
              <a:endParaRPr lang="en-US" sz="3200" dirty="0">
                <a:solidFill>
                  <a:schemeClr val="tx1">
                    <a:lumMod val="75000"/>
                    <a:lumOff val="25000"/>
                  </a:schemeClr>
                </a:solidFill>
                <a:latin typeface="Corbel" panose="020B0503020204020204" pitchFamily="34" charset="0"/>
              </a:endParaRPr>
            </a:p>
          </p:txBody>
        </p:sp>
        <p:sp>
          <p:nvSpPr>
            <p:cNvPr id="7" name="TextBox 6"/>
            <p:cNvSpPr txBox="1"/>
            <p:nvPr/>
          </p:nvSpPr>
          <p:spPr>
            <a:xfrm>
              <a:off x="87351" y="2667000"/>
              <a:ext cx="49530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Social Studies</a:t>
              </a:r>
              <a:endParaRPr lang="en-US" sz="3200" dirty="0">
                <a:solidFill>
                  <a:schemeClr val="tx1">
                    <a:lumMod val="75000"/>
                    <a:lumOff val="25000"/>
                  </a:schemeClr>
                </a:solidFill>
                <a:latin typeface="Corbel" panose="020B0503020204020204" pitchFamily="34" charset="0"/>
              </a:endParaRPr>
            </a:p>
          </p:txBody>
        </p:sp>
        <p:sp>
          <p:nvSpPr>
            <p:cNvPr id="8" name="TextBox 7"/>
            <p:cNvSpPr txBox="1"/>
            <p:nvPr/>
          </p:nvSpPr>
          <p:spPr>
            <a:xfrm>
              <a:off x="87351" y="3276600"/>
              <a:ext cx="48006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Science</a:t>
              </a:r>
              <a:endParaRPr lang="en-US" sz="3200" dirty="0">
                <a:solidFill>
                  <a:schemeClr val="tx1">
                    <a:lumMod val="75000"/>
                    <a:lumOff val="25000"/>
                  </a:schemeClr>
                </a:solidFill>
                <a:latin typeface="Corbel" panose="020B0503020204020204" pitchFamily="34" charset="0"/>
              </a:endParaRPr>
            </a:p>
          </p:txBody>
        </p:sp>
        <p:sp>
          <p:nvSpPr>
            <p:cNvPr id="10" name="TextBox 9"/>
            <p:cNvSpPr txBox="1"/>
            <p:nvPr/>
          </p:nvSpPr>
          <p:spPr>
            <a:xfrm>
              <a:off x="87351" y="914400"/>
              <a:ext cx="4800600" cy="584775"/>
            </a:xfrm>
            <a:prstGeom prst="rect">
              <a:avLst/>
            </a:prstGeom>
            <a:noFill/>
          </p:spPr>
          <p:txBody>
            <a:bodyPr wrap="square" rtlCol="0">
              <a:spAutoFit/>
            </a:bodyPr>
            <a:lstStyle/>
            <a:p>
              <a:r>
                <a:rPr lang="en-US" sz="3200" b="1" dirty="0" smtClean="0">
                  <a:solidFill>
                    <a:schemeClr val="tx1">
                      <a:lumMod val="75000"/>
                      <a:lumOff val="25000"/>
                    </a:schemeClr>
                  </a:solidFill>
                  <a:latin typeface="Corbel" panose="020B0503020204020204" pitchFamily="34" charset="0"/>
                </a:rPr>
                <a:t>Core Courses</a:t>
              </a:r>
              <a:endParaRPr lang="en-US" sz="3200" b="1" dirty="0">
                <a:solidFill>
                  <a:schemeClr val="tx1">
                    <a:lumMod val="75000"/>
                    <a:lumOff val="25000"/>
                  </a:schemeClr>
                </a:solidFill>
                <a:latin typeface="Corbel" panose="020B0503020204020204" pitchFamily="34" charset="0"/>
              </a:endParaRPr>
            </a:p>
          </p:txBody>
        </p:sp>
      </p:grpSp>
      <p:grpSp>
        <p:nvGrpSpPr>
          <p:cNvPr id="19" name="Group 18"/>
          <p:cNvGrpSpPr/>
          <p:nvPr/>
        </p:nvGrpSpPr>
        <p:grpSpPr>
          <a:xfrm>
            <a:off x="4114800" y="945577"/>
            <a:ext cx="6072021" cy="4788062"/>
            <a:chOff x="3834422" y="902113"/>
            <a:chExt cx="6006529" cy="4788062"/>
          </a:xfrm>
        </p:grpSpPr>
        <p:sp>
          <p:nvSpPr>
            <p:cNvPr id="9" name="TextBox 8"/>
            <p:cNvSpPr txBox="1"/>
            <p:nvPr/>
          </p:nvSpPr>
          <p:spPr>
            <a:xfrm>
              <a:off x="3886200" y="2057400"/>
              <a:ext cx="48006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Health</a:t>
              </a:r>
              <a:endParaRPr lang="en-US" sz="3200" dirty="0">
                <a:solidFill>
                  <a:schemeClr val="tx1">
                    <a:lumMod val="75000"/>
                    <a:lumOff val="25000"/>
                  </a:schemeClr>
                </a:solidFill>
                <a:latin typeface="Corbel" panose="020B0503020204020204" pitchFamily="34" charset="0"/>
              </a:endParaRPr>
            </a:p>
          </p:txBody>
        </p:sp>
        <p:sp>
          <p:nvSpPr>
            <p:cNvPr id="11" name="TextBox 10"/>
            <p:cNvSpPr txBox="1"/>
            <p:nvPr/>
          </p:nvSpPr>
          <p:spPr>
            <a:xfrm>
              <a:off x="3834422" y="902113"/>
              <a:ext cx="4800600" cy="584775"/>
            </a:xfrm>
            <a:prstGeom prst="rect">
              <a:avLst/>
            </a:prstGeom>
            <a:noFill/>
          </p:spPr>
          <p:txBody>
            <a:bodyPr wrap="square" rtlCol="0">
              <a:spAutoFit/>
            </a:bodyPr>
            <a:lstStyle/>
            <a:p>
              <a:r>
                <a:rPr lang="en-US" sz="3200" b="1" dirty="0" smtClean="0">
                  <a:solidFill>
                    <a:schemeClr val="tx1">
                      <a:lumMod val="75000"/>
                      <a:lumOff val="25000"/>
                    </a:schemeClr>
                  </a:solidFill>
                  <a:latin typeface="Corbel" panose="020B0503020204020204" pitchFamily="34" charset="0"/>
                </a:rPr>
                <a:t>Additional Courses</a:t>
              </a:r>
              <a:endParaRPr lang="en-US" sz="3200" b="1" dirty="0">
                <a:solidFill>
                  <a:schemeClr val="tx1">
                    <a:lumMod val="75000"/>
                    <a:lumOff val="25000"/>
                  </a:schemeClr>
                </a:solidFill>
                <a:latin typeface="Corbel" panose="020B0503020204020204" pitchFamily="34" charset="0"/>
              </a:endParaRPr>
            </a:p>
          </p:txBody>
        </p:sp>
        <p:sp>
          <p:nvSpPr>
            <p:cNvPr id="12" name="TextBox 11"/>
            <p:cNvSpPr txBox="1"/>
            <p:nvPr/>
          </p:nvSpPr>
          <p:spPr>
            <a:xfrm>
              <a:off x="3897351" y="4495800"/>
              <a:ext cx="54102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Financial Literacy</a:t>
              </a:r>
              <a:endParaRPr lang="en-US" sz="3200" dirty="0">
                <a:solidFill>
                  <a:schemeClr val="tx1">
                    <a:lumMod val="75000"/>
                    <a:lumOff val="25000"/>
                  </a:schemeClr>
                </a:solidFill>
                <a:latin typeface="Corbel" panose="020B0503020204020204" pitchFamily="34" charset="0"/>
              </a:endParaRPr>
            </a:p>
          </p:txBody>
        </p:sp>
        <p:sp>
          <p:nvSpPr>
            <p:cNvPr id="13" name="TextBox 12"/>
            <p:cNvSpPr txBox="1"/>
            <p:nvPr/>
          </p:nvSpPr>
          <p:spPr>
            <a:xfrm>
              <a:off x="3886200" y="1470633"/>
              <a:ext cx="50292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Physical Education</a:t>
              </a:r>
              <a:endParaRPr lang="en-US" sz="3200" dirty="0">
                <a:solidFill>
                  <a:schemeClr val="tx1">
                    <a:lumMod val="75000"/>
                    <a:lumOff val="25000"/>
                  </a:schemeClr>
                </a:solidFill>
                <a:latin typeface="Corbel" panose="020B0503020204020204" pitchFamily="34" charset="0"/>
              </a:endParaRPr>
            </a:p>
          </p:txBody>
        </p:sp>
        <p:sp>
          <p:nvSpPr>
            <p:cNvPr id="14" name="TextBox 13"/>
            <p:cNvSpPr txBox="1"/>
            <p:nvPr/>
          </p:nvSpPr>
          <p:spPr>
            <a:xfrm>
              <a:off x="3886200" y="3276600"/>
              <a:ext cx="59436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Tech Ed/Computer Science</a:t>
              </a:r>
              <a:endParaRPr lang="en-US" sz="3200" dirty="0">
                <a:solidFill>
                  <a:schemeClr val="tx1">
                    <a:lumMod val="75000"/>
                    <a:lumOff val="25000"/>
                  </a:schemeClr>
                </a:solidFill>
                <a:latin typeface="Corbel" panose="020B0503020204020204" pitchFamily="34" charset="0"/>
              </a:endParaRPr>
            </a:p>
          </p:txBody>
        </p:sp>
        <p:sp>
          <p:nvSpPr>
            <p:cNvPr id="15" name="TextBox 14"/>
            <p:cNvSpPr txBox="1"/>
            <p:nvPr/>
          </p:nvSpPr>
          <p:spPr>
            <a:xfrm>
              <a:off x="3875049" y="2667000"/>
              <a:ext cx="4964151"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World Languages</a:t>
              </a:r>
              <a:endParaRPr lang="en-US" sz="3200" dirty="0">
                <a:solidFill>
                  <a:schemeClr val="tx1">
                    <a:lumMod val="75000"/>
                    <a:lumOff val="25000"/>
                  </a:schemeClr>
                </a:solidFill>
                <a:latin typeface="Corbel" panose="020B0503020204020204" pitchFamily="34" charset="0"/>
              </a:endParaRPr>
            </a:p>
          </p:txBody>
        </p:sp>
        <p:sp>
          <p:nvSpPr>
            <p:cNvPr id="16" name="TextBox 15"/>
            <p:cNvSpPr txBox="1"/>
            <p:nvPr/>
          </p:nvSpPr>
          <p:spPr>
            <a:xfrm>
              <a:off x="3897351" y="3886200"/>
              <a:ext cx="59436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Fine Arts</a:t>
              </a:r>
              <a:endParaRPr lang="en-US" sz="3200" dirty="0">
                <a:solidFill>
                  <a:schemeClr val="tx1">
                    <a:lumMod val="75000"/>
                    <a:lumOff val="25000"/>
                  </a:schemeClr>
                </a:solidFill>
                <a:latin typeface="Corbel" panose="020B0503020204020204" pitchFamily="34" charset="0"/>
              </a:endParaRPr>
            </a:p>
          </p:txBody>
        </p:sp>
        <p:sp>
          <p:nvSpPr>
            <p:cNvPr id="17" name="TextBox 16"/>
            <p:cNvSpPr txBox="1"/>
            <p:nvPr/>
          </p:nvSpPr>
          <p:spPr>
            <a:xfrm>
              <a:off x="3897351" y="5105400"/>
              <a:ext cx="3642732" cy="584775"/>
            </a:xfrm>
            <a:prstGeom prst="rect">
              <a:avLst/>
            </a:prstGeom>
            <a:noFill/>
          </p:spPr>
          <p:txBody>
            <a:bodyPr wrap="square" rtlCol="0">
              <a:spAutoFit/>
            </a:bodyPr>
            <a:lstStyle/>
            <a:p>
              <a:r>
                <a:rPr lang="en-US" sz="3200" i="1" dirty="0" smtClean="0">
                  <a:solidFill>
                    <a:schemeClr val="tx1">
                      <a:lumMod val="75000"/>
                      <a:lumOff val="25000"/>
                    </a:schemeClr>
                  </a:solidFill>
                  <a:latin typeface="Corbel" panose="020B0503020204020204" pitchFamily="34" charset="0"/>
                </a:rPr>
                <a:t>Electives</a:t>
              </a:r>
              <a:endParaRPr lang="en-US" sz="3200" i="1" dirty="0">
                <a:solidFill>
                  <a:schemeClr val="tx1">
                    <a:lumMod val="75000"/>
                    <a:lumOff val="25000"/>
                  </a:schemeClr>
                </a:solidFill>
                <a:latin typeface="Corbel" panose="020B0503020204020204" pitchFamily="34" charset="0"/>
              </a:endParaRPr>
            </a:p>
          </p:txBody>
        </p:sp>
      </p:grpSp>
      <p:grpSp>
        <p:nvGrpSpPr>
          <p:cNvPr id="21" name="Group 20"/>
          <p:cNvGrpSpPr/>
          <p:nvPr/>
        </p:nvGrpSpPr>
        <p:grpSpPr>
          <a:xfrm>
            <a:off x="76200" y="3922176"/>
            <a:ext cx="4953000" cy="2946975"/>
            <a:chOff x="87351" y="914400"/>
            <a:chExt cx="4953000" cy="2946975"/>
          </a:xfrm>
        </p:grpSpPr>
        <p:sp>
          <p:nvSpPr>
            <p:cNvPr id="22" name="TextBox 21"/>
            <p:cNvSpPr txBox="1"/>
            <p:nvPr/>
          </p:nvSpPr>
          <p:spPr>
            <a:xfrm>
              <a:off x="87351" y="1470649"/>
              <a:ext cx="48006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State Testing</a:t>
              </a:r>
              <a:endParaRPr lang="en-US" sz="3200" dirty="0">
                <a:solidFill>
                  <a:schemeClr val="tx1">
                    <a:lumMod val="75000"/>
                    <a:lumOff val="25000"/>
                  </a:schemeClr>
                </a:solidFill>
                <a:latin typeface="Corbel" panose="020B0503020204020204" pitchFamily="34" charset="0"/>
              </a:endParaRPr>
            </a:p>
          </p:txBody>
        </p:sp>
        <p:sp>
          <p:nvSpPr>
            <p:cNvPr id="23" name="TextBox 22"/>
            <p:cNvSpPr txBox="1"/>
            <p:nvPr/>
          </p:nvSpPr>
          <p:spPr>
            <a:xfrm>
              <a:off x="87351" y="2057400"/>
              <a:ext cx="4800600" cy="584775"/>
            </a:xfrm>
            <a:prstGeom prst="rect">
              <a:avLst/>
            </a:prstGeom>
            <a:noFill/>
          </p:spPr>
          <p:txBody>
            <a:bodyPr wrap="square" rtlCol="0">
              <a:spAutoFit/>
            </a:bodyPr>
            <a:lstStyle/>
            <a:p>
              <a:r>
                <a:rPr lang="en-US" sz="3200" dirty="0" smtClean="0">
                  <a:solidFill>
                    <a:schemeClr val="tx1">
                      <a:lumMod val="75000"/>
                      <a:lumOff val="25000"/>
                    </a:schemeClr>
                  </a:solidFill>
                  <a:latin typeface="Corbel" panose="020B0503020204020204" pitchFamily="34" charset="0"/>
                </a:rPr>
                <a:t>Service Learning</a:t>
              </a:r>
              <a:endParaRPr lang="en-US" sz="3200" dirty="0">
                <a:solidFill>
                  <a:schemeClr val="tx1">
                    <a:lumMod val="75000"/>
                    <a:lumOff val="25000"/>
                  </a:schemeClr>
                </a:solidFill>
                <a:latin typeface="Corbel" panose="020B0503020204020204" pitchFamily="34" charset="0"/>
              </a:endParaRPr>
            </a:p>
          </p:txBody>
        </p:sp>
        <p:sp>
          <p:nvSpPr>
            <p:cNvPr id="24" name="TextBox 23"/>
            <p:cNvSpPr txBox="1"/>
            <p:nvPr/>
          </p:nvSpPr>
          <p:spPr>
            <a:xfrm>
              <a:off x="87351" y="2667000"/>
              <a:ext cx="4953000" cy="584775"/>
            </a:xfrm>
            <a:prstGeom prst="rect">
              <a:avLst/>
            </a:prstGeom>
            <a:noFill/>
          </p:spPr>
          <p:txBody>
            <a:bodyPr wrap="square" rtlCol="0">
              <a:spAutoFit/>
            </a:bodyPr>
            <a:lstStyle/>
            <a:p>
              <a:endParaRPr lang="en-US" sz="3200" dirty="0">
                <a:solidFill>
                  <a:schemeClr val="tx1">
                    <a:lumMod val="75000"/>
                    <a:lumOff val="25000"/>
                  </a:schemeClr>
                </a:solidFill>
                <a:latin typeface="Corbel" panose="020B0503020204020204" pitchFamily="34" charset="0"/>
              </a:endParaRPr>
            </a:p>
          </p:txBody>
        </p:sp>
        <p:sp>
          <p:nvSpPr>
            <p:cNvPr id="25" name="TextBox 24"/>
            <p:cNvSpPr txBox="1"/>
            <p:nvPr/>
          </p:nvSpPr>
          <p:spPr>
            <a:xfrm>
              <a:off x="87351" y="3276600"/>
              <a:ext cx="4800600" cy="584775"/>
            </a:xfrm>
            <a:prstGeom prst="rect">
              <a:avLst/>
            </a:prstGeom>
            <a:noFill/>
          </p:spPr>
          <p:txBody>
            <a:bodyPr wrap="square" rtlCol="0">
              <a:spAutoFit/>
            </a:bodyPr>
            <a:lstStyle/>
            <a:p>
              <a:endParaRPr lang="en-US" sz="3200" dirty="0">
                <a:solidFill>
                  <a:schemeClr val="tx1">
                    <a:lumMod val="75000"/>
                    <a:lumOff val="25000"/>
                  </a:schemeClr>
                </a:solidFill>
                <a:latin typeface="Corbel" panose="020B0503020204020204" pitchFamily="34" charset="0"/>
              </a:endParaRPr>
            </a:p>
          </p:txBody>
        </p:sp>
        <p:sp>
          <p:nvSpPr>
            <p:cNvPr id="26" name="TextBox 25"/>
            <p:cNvSpPr txBox="1"/>
            <p:nvPr/>
          </p:nvSpPr>
          <p:spPr>
            <a:xfrm>
              <a:off x="87351" y="914400"/>
              <a:ext cx="4800600" cy="584775"/>
            </a:xfrm>
            <a:prstGeom prst="rect">
              <a:avLst/>
            </a:prstGeom>
            <a:noFill/>
          </p:spPr>
          <p:txBody>
            <a:bodyPr wrap="square" rtlCol="0">
              <a:spAutoFit/>
            </a:bodyPr>
            <a:lstStyle/>
            <a:p>
              <a:r>
                <a:rPr lang="en-US" sz="3200" b="1" dirty="0" smtClean="0">
                  <a:solidFill>
                    <a:schemeClr val="tx1">
                      <a:lumMod val="75000"/>
                      <a:lumOff val="25000"/>
                    </a:schemeClr>
                  </a:solidFill>
                  <a:latin typeface="Corbel" panose="020B0503020204020204" pitchFamily="34" charset="0"/>
                </a:rPr>
                <a:t>Other</a:t>
              </a:r>
              <a:endParaRPr lang="en-US" sz="3200" b="1" dirty="0">
                <a:solidFill>
                  <a:schemeClr val="tx1">
                    <a:lumMod val="75000"/>
                    <a:lumOff val="25000"/>
                  </a:schemeClr>
                </a:solidFill>
                <a:latin typeface="Corbel" panose="020B0503020204020204" pitchFamily="34" charset="0"/>
              </a:endParaRPr>
            </a:p>
          </p:txBody>
        </p:sp>
      </p:grpSp>
    </p:spTree>
    <p:extLst>
      <p:ext uri="{BB962C8B-B14F-4D97-AF65-F5344CB8AC3E}">
        <p14:creationId xmlns:p14="http://schemas.microsoft.com/office/powerpoint/2010/main" val="2447382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22952"/>
            <a:ext cx="9144000" cy="6858000"/>
          </a:xfrm>
          <a:prstGeom prst="rect">
            <a:avLst/>
          </a:prstGeom>
        </p:spPr>
      </p:pic>
      <p:sp>
        <p:nvSpPr>
          <p:cNvPr id="2" name="TextBox 1"/>
          <p:cNvSpPr txBox="1"/>
          <p:nvPr/>
        </p:nvSpPr>
        <p:spPr>
          <a:xfrm>
            <a:off x="252761" y="2256472"/>
            <a:ext cx="2819400" cy="861774"/>
          </a:xfrm>
          <a:prstGeom prst="rect">
            <a:avLst/>
          </a:prstGeom>
          <a:noFill/>
        </p:spPr>
        <p:txBody>
          <a:bodyPr wrap="square" rtlCol="0">
            <a:spAutoFit/>
          </a:bodyPr>
          <a:lstStyle/>
          <a:p>
            <a:endParaRPr lang="en-US" sz="5000" b="1" dirty="0">
              <a:solidFill>
                <a:srgbClr val="0000CC"/>
              </a:solidFill>
              <a:latin typeface="Corbel" panose="020B0503020204020204" pitchFamily="34" charset="0"/>
            </a:endParaRPr>
          </a:p>
        </p:txBody>
      </p:sp>
      <p:sp>
        <p:nvSpPr>
          <p:cNvPr id="3" name="TextBox 2"/>
          <p:cNvSpPr txBox="1"/>
          <p:nvPr/>
        </p:nvSpPr>
        <p:spPr>
          <a:xfrm>
            <a:off x="3063898" y="499838"/>
            <a:ext cx="4800600" cy="707886"/>
          </a:xfrm>
          <a:prstGeom prst="rect">
            <a:avLst/>
          </a:prstGeom>
          <a:noFill/>
        </p:spPr>
        <p:txBody>
          <a:bodyPr wrap="square" rtlCol="0">
            <a:spAutoFit/>
          </a:bodyPr>
          <a:lstStyle/>
          <a:p>
            <a:endParaRPr lang="en-US" sz="4000" dirty="0">
              <a:solidFill>
                <a:schemeClr val="tx1">
                  <a:lumMod val="75000"/>
                  <a:lumOff val="25000"/>
                </a:schemeClr>
              </a:solidFill>
              <a:latin typeface="Corbel" panose="020B0503020204020204" pitchFamily="34" charset="0"/>
            </a:endParaRPr>
          </a:p>
        </p:txBody>
      </p:sp>
      <p:sp>
        <p:nvSpPr>
          <p:cNvPr id="4" name="TextBox 3"/>
          <p:cNvSpPr txBox="1"/>
          <p:nvPr/>
        </p:nvSpPr>
        <p:spPr>
          <a:xfrm>
            <a:off x="4027449" y="2082713"/>
            <a:ext cx="4800600" cy="707886"/>
          </a:xfrm>
          <a:prstGeom prst="rect">
            <a:avLst/>
          </a:prstGeom>
          <a:noFill/>
        </p:spPr>
        <p:txBody>
          <a:bodyPr wrap="square" rtlCol="0">
            <a:spAutoFit/>
          </a:bodyPr>
          <a:lstStyle/>
          <a:p>
            <a:endParaRPr lang="en-US" sz="4000" b="1" dirty="0">
              <a:solidFill>
                <a:schemeClr val="tx1">
                  <a:lumMod val="75000"/>
                  <a:lumOff val="25000"/>
                </a:schemeClr>
              </a:solidFill>
              <a:latin typeface="Corbel" panose="020B0503020204020204" pitchFamily="34" charset="0"/>
            </a:endParaRPr>
          </a:p>
        </p:txBody>
      </p:sp>
      <p:sp>
        <p:nvSpPr>
          <p:cNvPr id="5" name="TextBox 4"/>
          <p:cNvSpPr txBox="1"/>
          <p:nvPr/>
        </p:nvSpPr>
        <p:spPr>
          <a:xfrm>
            <a:off x="4027449" y="3581400"/>
            <a:ext cx="4800600" cy="707886"/>
          </a:xfrm>
          <a:prstGeom prst="rect">
            <a:avLst/>
          </a:prstGeom>
          <a:noFill/>
        </p:spPr>
        <p:txBody>
          <a:bodyPr wrap="square" rtlCol="0">
            <a:spAutoFit/>
          </a:bodyPr>
          <a:lstStyle/>
          <a:p>
            <a:endParaRPr lang="en-US" sz="4000" b="1" dirty="0">
              <a:solidFill>
                <a:schemeClr val="tx1">
                  <a:lumMod val="75000"/>
                  <a:lumOff val="25000"/>
                </a:schemeClr>
              </a:solidFill>
              <a:latin typeface="Corbel" panose="020B0503020204020204" pitchFamily="34" charset="0"/>
            </a:endParaRPr>
          </a:p>
        </p:txBody>
      </p:sp>
      <p:sp>
        <p:nvSpPr>
          <p:cNvPr id="7" name="TextBox 6"/>
          <p:cNvSpPr txBox="1"/>
          <p:nvPr/>
        </p:nvSpPr>
        <p:spPr>
          <a:xfrm>
            <a:off x="3886200" y="5080087"/>
            <a:ext cx="4800600" cy="707886"/>
          </a:xfrm>
          <a:prstGeom prst="rect">
            <a:avLst/>
          </a:prstGeom>
          <a:noFill/>
        </p:spPr>
        <p:txBody>
          <a:bodyPr wrap="square" rtlCol="0">
            <a:spAutoFit/>
          </a:bodyPr>
          <a:lstStyle/>
          <a:p>
            <a:endParaRPr lang="en-US" sz="4000" b="1" dirty="0">
              <a:solidFill>
                <a:schemeClr val="tx1">
                  <a:lumMod val="75000"/>
                  <a:lumOff val="25000"/>
                </a:schemeClr>
              </a:solidFill>
              <a:latin typeface="Corbel" panose="020B0503020204020204" pitchFamily="34" charset="0"/>
            </a:endParaRPr>
          </a:p>
        </p:txBody>
      </p:sp>
      <p:sp>
        <p:nvSpPr>
          <p:cNvPr id="9" name="Title 8"/>
          <p:cNvSpPr>
            <a:spLocks noGrp="1"/>
          </p:cNvSpPr>
          <p:nvPr>
            <p:ph type="title"/>
          </p:nvPr>
        </p:nvSpPr>
        <p:spPr/>
        <p:txBody>
          <a:bodyPr>
            <a:normAutofit/>
          </a:bodyPr>
          <a:lstStyle/>
          <a:p>
            <a:pPr algn="l"/>
            <a:r>
              <a:rPr lang="en-US" b="1" dirty="0" smtClean="0">
                <a:solidFill>
                  <a:srgbClr val="0000CC"/>
                </a:solidFill>
              </a:rPr>
              <a:t>Graduation vs. CCR</a:t>
            </a:r>
            <a:endParaRPr lang="en-US" b="1" dirty="0">
              <a:solidFill>
                <a:srgbClr val="0000CC"/>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19588903"/>
              </p:ext>
            </p:extLst>
          </p:nvPr>
        </p:nvGraphicFramePr>
        <p:xfrm>
          <a:off x="1143001" y="1715228"/>
          <a:ext cx="6857998" cy="4357251"/>
        </p:xfrm>
        <a:graphic>
          <a:graphicData uri="http://schemas.openxmlformats.org/drawingml/2006/table">
            <a:tbl>
              <a:tblPr firstRow="1" firstCol="1" bandRow="1">
                <a:tableStyleId>{5C22544A-7EE6-4342-B048-85BDC9FD1C3A}</a:tableStyleId>
              </a:tblPr>
              <a:tblGrid>
                <a:gridCol w="3428999"/>
                <a:gridCol w="3428999"/>
              </a:tblGrid>
              <a:tr h="873290">
                <a:tc>
                  <a:txBody>
                    <a:bodyPr/>
                    <a:lstStyle/>
                    <a:p>
                      <a:pPr marL="0" marR="0">
                        <a:lnSpc>
                          <a:spcPct val="107000"/>
                        </a:lnSpc>
                        <a:spcBef>
                          <a:spcPts val="0"/>
                        </a:spcBef>
                        <a:spcAft>
                          <a:spcPts val="0"/>
                        </a:spcAft>
                      </a:pPr>
                      <a:r>
                        <a:rPr lang="en-US" sz="2000" dirty="0">
                          <a:effectLst/>
                        </a:rPr>
                        <a:t>Graduation </a:t>
                      </a:r>
                      <a:r>
                        <a:rPr lang="en-US" sz="2000" dirty="0" smtClean="0">
                          <a:effectLst/>
                        </a:rPr>
                        <a:t>Requirements- passing</a:t>
                      </a:r>
                      <a:r>
                        <a:rPr lang="en-US" sz="2000" baseline="0" dirty="0" smtClean="0">
                          <a:effectLst/>
                        </a:rPr>
                        <a:t> required for graduation</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College &amp; Career Readiness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99455">
                <a:tc>
                  <a:txBody>
                    <a:bodyPr/>
                    <a:lstStyle/>
                    <a:p>
                      <a:pPr marL="0" marR="0">
                        <a:lnSpc>
                          <a:spcPct val="107000"/>
                        </a:lnSpc>
                        <a:spcBef>
                          <a:spcPts val="0"/>
                        </a:spcBef>
                        <a:spcAft>
                          <a:spcPts val="0"/>
                        </a:spcAft>
                      </a:pPr>
                      <a:r>
                        <a:rPr lang="en-US" sz="1800" u="sng" dirty="0">
                          <a:effectLst/>
                        </a:rPr>
                        <a:t>PARCC</a:t>
                      </a:r>
                      <a:r>
                        <a:rPr lang="en-US" sz="1800" dirty="0">
                          <a:effectLst/>
                        </a:rPr>
                        <a:t>:</a:t>
                      </a:r>
                    </a:p>
                    <a:p>
                      <a:pPr marL="0" marR="0">
                        <a:lnSpc>
                          <a:spcPct val="107000"/>
                        </a:lnSpc>
                        <a:spcBef>
                          <a:spcPts val="0"/>
                        </a:spcBef>
                        <a:spcAft>
                          <a:spcPts val="0"/>
                        </a:spcAft>
                      </a:pPr>
                      <a:r>
                        <a:rPr lang="en-US" sz="1800" dirty="0">
                          <a:effectLst/>
                        </a:rPr>
                        <a:t>English 10</a:t>
                      </a:r>
                    </a:p>
                    <a:p>
                      <a:pPr marL="0" marR="0">
                        <a:lnSpc>
                          <a:spcPct val="107000"/>
                        </a:lnSpc>
                        <a:spcBef>
                          <a:spcPts val="0"/>
                        </a:spcBef>
                        <a:spcAft>
                          <a:spcPts val="0"/>
                        </a:spcAft>
                      </a:pPr>
                      <a:r>
                        <a:rPr lang="en-US" sz="1800" dirty="0">
                          <a:effectLst/>
                        </a:rPr>
                        <a:t>Algebra I</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u="sng" dirty="0">
                          <a:effectLst/>
                        </a:rPr>
                        <a:t>H.S.A.:</a:t>
                      </a:r>
                      <a:endParaRPr lang="en-US" sz="1800" dirty="0">
                        <a:effectLst/>
                      </a:endParaRPr>
                    </a:p>
                    <a:p>
                      <a:pPr marL="0" marR="0">
                        <a:lnSpc>
                          <a:spcPct val="107000"/>
                        </a:lnSpc>
                        <a:spcBef>
                          <a:spcPts val="0"/>
                        </a:spcBef>
                        <a:spcAft>
                          <a:spcPts val="0"/>
                        </a:spcAft>
                      </a:pPr>
                      <a:r>
                        <a:rPr lang="en-US" sz="1800" dirty="0" smtClean="0">
                          <a:effectLst/>
                        </a:rPr>
                        <a:t>Government</a:t>
                      </a:r>
                    </a:p>
                    <a:p>
                      <a:pPr marL="0" marR="0">
                        <a:lnSpc>
                          <a:spcPct val="107000"/>
                        </a:lnSpc>
                        <a:spcBef>
                          <a:spcPts val="0"/>
                        </a:spcBef>
                        <a:spcAft>
                          <a:spcPts val="0"/>
                        </a:spcAft>
                      </a:pPr>
                      <a:endParaRPr lang="en-US" sz="1800" dirty="0" smtClean="0">
                        <a:effectLst/>
                      </a:endParaRPr>
                    </a:p>
                    <a:p>
                      <a:pPr marL="0" marR="0">
                        <a:lnSpc>
                          <a:spcPct val="107000"/>
                        </a:lnSpc>
                        <a:spcBef>
                          <a:spcPts val="0"/>
                        </a:spcBef>
                        <a:spcAft>
                          <a:spcPts val="0"/>
                        </a:spcAft>
                      </a:pPr>
                      <a:r>
                        <a:rPr lang="en-US" sz="1800" u="sng" dirty="0" smtClean="0">
                          <a:effectLst/>
                        </a:rPr>
                        <a:t>MISA</a:t>
                      </a:r>
                      <a:r>
                        <a:rPr lang="en-US" sz="1800" dirty="0" smtClean="0">
                          <a:effectLst/>
                        </a:rPr>
                        <a:t>:</a:t>
                      </a:r>
                    </a:p>
                    <a:p>
                      <a:pPr marL="0" marR="0">
                        <a:lnSpc>
                          <a:spcPct val="107000"/>
                        </a:lnSpc>
                        <a:spcBef>
                          <a:spcPts val="0"/>
                        </a:spcBef>
                        <a:spcAft>
                          <a:spcPts val="0"/>
                        </a:spcAft>
                      </a:pPr>
                      <a:r>
                        <a:rPr lang="en-US" sz="1800" dirty="0" smtClean="0">
                          <a:effectLst/>
                        </a:rPr>
                        <a:t>Physics, Chemistry,</a:t>
                      </a:r>
                      <a:r>
                        <a:rPr lang="en-US" sz="1800" baseline="0" dirty="0" smtClean="0">
                          <a:effectLst/>
                        </a:rPr>
                        <a:t> Biology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u="sng" dirty="0">
                          <a:effectLst/>
                        </a:rPr>
                        <a:t>PARCC</a:t>
                      </a:r>
                      <a:r>
                        <a:rPr lang="en-US" sz="1800" dirty="0">
                          <a:effectLst/>
                        </a:rPr>
                        <a:t>:</a:t>
                      </a:r>
                    </a:p>
                    <a:p>
                      <a:pPr marL="0" marR="0">
                        <a:lnSpc>
                          <a:spcPct val="107000"/>
                        </a:lnSpc>
                        <a:spcBef>
                          <a:spcPts val="0"/>
                        </a:spcBef>
                        <a:spcAft>
                          <a:spcPts val="0"/>
                        </a:spcAft>
                      </a:pPr>
                      <a:r>
                        <a:rPr lang="en-US" sz="1800" dirty="0">
                          <a:effectLst/>
                        </a:rPr>
                        <a:t>English 11</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u="sng" dirty="0" err="1">
                          <a:effectLst/>
                        </a:rPr>
                        <a:t>Accuplacer</a:t>
                      </a:r>
                      <a:r>
                        <a:rPr lang="en-US" sz="1800" dirty="0">
                          <a:effectLst/>
                        </a:rPr>
                        <a:t>:</a:t>
                      </a:r>
                    </a:p>
                    <a:p>
                      <a:pPr marL="0" marR="0">
                        <a:lnSpc>
                          <a:spcPct val="107000"/>
                        </a:lnSpc>
                        <a:spcBef>
                          <a:spcPts val="0"/>
                        </a:spcBef>
                        <a:spcAft>
                          <a:spcPts val="0"/>
                        </a:spcAft>
                      </a:pPr>
                      <a:r>
                        <a:rPr lang="en-US" sz="1800" dirty="0">
                          <a:effectLst/>
                        </a:rPr>
                        <a:t>Algebra II</a:t>
                      </a:r>
                    </a:p>
                    <a:p>
                      <a:pPr marL="0" marR="0">
                        <a:lnSpc>
                          <a:spcPct val="107000"/>
                        </a:lnSpc>
                        <a:spcBef>
                          <a:spcPts val="0"/>
                        </a:spcBef>
                        <a:spcAft>
                          <a:spcPts val="0"/>
                        </a:spcAft>
                      </a:pPr>
                      <a:r>
                        <a:rPr lang="en-US" sz="1800" dirty="0">
                          <a:effectLst/>
                        </a:rPr>
                        <a:t>Reading and Language (grade 12)</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Other:</a:t>
                      </a:r>
                    </a:p>
                    <a:p>
                      <a:pPr marL="0" marR="0">
                        <a:lnSpc>
                          <a:spcPct val="107000"/>
                        </a:lnSpc>
                        <a:spcBef>
                          <a:spcPts val="0"/>
                        </a:spcBef>
                        <a:spcAft>
                          <a:spcPts val="0"/>
                        </a:spcAft>
                      </a:pPr>
                      <a:r>
                        <a:rPr lang="en-US" sz="1800" dirty="0">
                          <a:effectLst/>
                        </a:rPr>
                        <a:t>AP, SAT, ACT, CTE Certification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97973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5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nodePh="1">
                                  <p:stCondLst>
                                    <p:cond delay="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76200" y="-11017"/>
            <a:ext cx="9144000" cy="6858000"/>
          </a:xfrm>
          <a:prstGeom prst="rect">
            <a:avLst/>
          </a:prstGeom>
        </p:spPr>
      </p:pic>
      <p:sp>
        <p:nvSpPr>
          <p:cNvPr id="10" name="Title 9"/>
          <p:cNvSpPr>
            <a:spLocks noGrp="1"/>
          </p:cNvSpPr>
          <p:nvPr>
            <p:ph type="title"/>
          </p:nvPr>
        </p:nvSpPr>
        <p:spPr>
          <a:xfrm>
            <a:off x="457200" y="274638"/>
            <a:ext cx="8229600" cy="593725"/>
          </a:xfrm>
        </p:spPr>
        <p:txBody>
          <a:bodyPr>
            <a:noAutofit/>
          </a:bodyPr>
          <a:lstStyle/>
          <a:p>
            <a:pPr algn="l"/>
            <a:r>
              <a:rPr lang="en-US" b="1" dirty="0" smtClean="0">
                <a:solidFill>
                  <a:srgbClr val="0000CC"/>
                </a:solidFill>
              </a:rPr>
              <a:t>College and Career Readiness</a:t>
            </a:r>
            <a:endParaRPr lang="en-US" b="1" dirty="0">
              <a:solidFill>
                <a:srgbClr val="0000CC"/>
              </a:solidFill>
            </a:endParaRPr>
          </a:p>
        </p:txBody>
      </p:sp>
      <p:sp>
        <p:nvSpPr>
          <p:cNvPr id="11" name="Content Placeholder 10"/>
          <p:cNvSpPr>
            <a:spLocks noGrp="1"/>
          </p:cNvSpPr>
          <p:nvPr>
            <p:ph idx="1"/>
          </p:nvPr>
        </p:nvSpPr>
        <p:spPr>
          <a:xfrm>
            <a:off x="457200" y="1524000"/>
            <a:ext cx="8229600" cy="4602163"/>
          </a:xfrm>
        </p:spPr>
        <p:txBody>
          <a:bodyPr>
            <a:normAutofit/>
          </a:bodyPr>
          <a:lstStyle/>
          <a:p>
            <a:r>
              <a:rPr lang="en-US" sz="2000" dirty="0" smtClean="0"/>
              <a:t>The Maryland College and Career Readiness and College Completion Act of 2013 requires that all students in grade 11 complete an assessment to determine if they meet the criteria set forth by MSDE for college and career readiness.</a:t>
            </a:r>
          </a:p>
          <a:p>
            <a:pPr marL="0" indent="0">
              <a:buNone/>
            </a:pPr>
            <a:endParaRPr lang="en-US" sz="2000" dirty="0" smtClean="0"/>
          </a:p>
          <a:p>
            <a:r>
              <a:rPr lang="en-US" sz="2000" dirty="0" smtClean="0"/>
              <a:t>CCR is defined as:</a:t>
            </a:r>
          </a:p>
          <a:p>
            <a:pPr marL="457200" lvl="1" indent="0">
              <a:buNone/>
            </a:pPr>
            <a:r>
              <a:rPr lang="en-US" sz="2000" dirty="0" smtClean="0"/>
              <a:t>	1. The level of preparation a student needs to enroll and succeed, </a:t>
            </a:r>
            <a:r>
              <a:rPr lang="en-US" sz="2000" u="sng" dirty="0" smtClean="0"/>
              <a:t>without remediation</a:t>
            </a:r>
            <a:r>
              <a:rPr lang="en-US" sz="2000" dirty="0" smtClean="0"/>
              <a:t>, in a credit-bearing course at a postsecondary institute. </a:t>
            </a:r>
          </a:p>
          <a:p>
            <a:pPr marL="457200" lvl="1" indent="0">
              <a:buNone/>
            </a:pPr>
            <a:r>
              <a:rPr lang="en-US" sz="2000" dirty="0" smtClean="0"/>
              <a:t>	2. in a high quality certificate program that enables students to enter a career pathway with potential future advancement. </a:t>
            </a:r>
          </a:p>
          <a:p>
            <a:pPr marL="457200" lvl="1" indent="0">
              <a:buNone/>
            </a:pPr>
            <a:r>
              <a:rPr lang="en-US" sz="1600" dirty="0" smtClean="0"/>
              <a:t> </a:t>
            </a:r>
          </a:p>
          <a:p>
            <a:pPr marL="457200" lvl="1" indent="0">
              <a:buNone/>
            </a:pPr>
            <a:endParaRPr lang="en-US" sz="1600" dirty="0" smtClean="0"/>
          </a:p>
          <a:p>
            <a:pPr marL="457200" lvl="1" indent="0">
              <a:buNone/>
            </a:pPr>
            <a:endParaRPr lang="en-US" sz="1600" dirty="0" smtClean="0"/>
          </a:p>
        </p:txBody>
      </p:sp>
    </p:spTree>
    <p:extLst>
      <p:ext uri="{BB962C8B-B14F-4D97-AF65-F5344CB8AC3E}">
        <p14:creationId xmlns:p14="http://schemas.microsoft.com/office/powerpoint/2010/main" val="170756071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38100" y="152400"/>
            <a:ext cx="7391400" cy="861774"/>
          </a:xfrm>
          <a:prstGeom prst="rect">
            <a:avLst/>
          </a:prstGeom>
          <a:noFill/>
        </p:spPr>
        <p:txBody>
          <a:bodyPr wrap="square" rtlCol="0">
            <a:spAutoFit/>
          </a:bodyPr>
          <a:lstStyle/>
          <a:p>
            <a:r>
              <a:rPr lang="en-US" sz="5000" b="1" dirty="0">
                <a:solidFill>
                  <a:srgbClr val="0000CC"/>
                </a:solidFill>
                <a:latin typeface="Corbel" panose="020B0503020204020204" pitchFamily="34" charset="0"/>
              </a:rPr>
              <a:t> </a:t>
            </a:r>
            <a:r>
              <a:rPr lang="en-US" sz="5000" b="1" dirty="0" smtClean="0">
                <a:solidFill>
                  <a:srgbClr val="0000CC"/>
                </a:solidFill>
                <a:latin typeface="Corbel" panose="020B0503020204020204" pitchFamily="34" charset="0"/>
              </a:rPr>
              <a:t>Educational Career Plan</a:t>
            </a:r>
            <a:endParaRPr lang="en-US" sz="5000" b="1" dirty="0">
              <a:solidFill>
                <a:srgbClr val="0000CC"/>
              </a:solidFill>
              <a:latin typeface="Corbel" panose="020B0503020204020204" pitchFamily="34" charset="0"/>
            </a:endParaRPr>
          </a:p>
        </p:txBody>
      </p:sp>
      <p:sp>
        <p:nvSpPr>
          <p:cNvPr id="5" name="TextBox 4"/>
          <p:cNvSpPr txBox="1"/>
          <p:nvPr/>
        </p:nvSpPr>
        <p:spPr>
          <a:xfrm>
            <a:off x="1143000" y="5599327"/>
            <a:ext cx="6858000" cy="523220"/>
          </a:xfrm>
          <a:prstGeom prst="rect">
            <a:avLst/>
          </a:prstGeom>
          <a:noFill/>
        </p:spPr>
        <p:txBody>
          <a:bodyPr wrap="square" rtlCol="0">
            <a:spAutoFit/>
          </a:bodyPr>
          <a:lstStyle/>
          <a:p>
            <a:pPr algn="ctr"/>
            <a:endParaRPr lang="en-US" sz="2800" b="1" i="1" dirty="0">
              <a:latin typeface="Corbel" panose="020B0503020204020204" pitchFamily="34" charset="0"/>
            </a:endParaRPr>
          </a:p>
        </p:txBody>
      </p:sp>
      <p:pic>
        <p:nvPicPr>
          <p:cNvPr id="3" name="Picture 2"/>
          <p:cNvPicPr>
            <a:picLocks noChangeAspect="1"/>
          </p:cNvPicPr>
          <p:nvPr/>
        </p:nvPicPr>
        <p:blipFill>
          <a:blip r:embed="rId5"/>
          <a:stretch>
            <a:fillRect/>
          </a:stretch>
        </p:blipFill>
        <p:spPr>
          <a:xfrm>
            <a:off x="619125" y="835938"/>
            <a:ext cx="7905750" cy="5962650"/>
          </a:xfrm>
          <a:prstGeom prst="rect">
            <a:avLst/>
          </a:prstGeom>
        </p:spPr>
      </p:pic>
    </p:spTree>
    <p:extLst>
      <p:ext uri="{BB962C8B-B14F-4D97-AF65-F5344CB8AC3E}">
        <p14:creationId xmlns:p14="http://schemas.microsoft.com/office/powerpoint/2010/main" val="2135797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57200" y="152400"/>
            <a:ext cx="8077200" cy="646331"/>
          </a:xfrm>
          <a:prstGeom prst="rect">
            <a:avLst/>
          </a:prstGeom>
          <a:noFill/>
        </p:spPr>
        <p:txBody>
          <a:bodyPr wrap="square" rtlCol="0">
            <a:spAutoFit/>
          </a:bodyPr>
          <a:lstStyle/>
          <a:p>
            <a:r>
              <a:rPr lang="en-US" sz="3600" b="1" dirty="0">
                <a:solidFill>
                  <a:srgbClr val="0000CC"/>
                </a:solidFill>
                <a:latin typeface="Corbel" panose="020B0503020204020204" pitchFamily="34" charset="0"/>
              </a:rPr>
              <a:t> </a:t>
            </a:r>
            <a:r>
              <a:rPr lang="en-US" sz="3600" b="1" dirty="0" smtClean="0">
                <a:solidFill>
                  <a:srgbClr val="0000CC"/>
                </a:solidFill>
                <a:latin typeface="Corbel" panose="020B0503020204020204" pitchFamily="34" charset="0"/>
              </a:rPr>
              <a:t>Completer and Career Major Programs</a:t>
            </a:r>
            <a:endParaRPr lang="en-US" sz="3600" b="1" dirty="0">
              <a:solidFill>
                <a:srgbClr val="0000CC"/>
              </a:solidFill>
              <a:latin typeface="Corbel" panose="020B0503020204020204" pitchFamily="34" charset="0"/>
            </a:endParaRPr>
          </a:p>
        </p:txBody>
      </p:sp>
      <p:sp>
        <p:nvSpPr>
          <p:cNvPr id="5" name="TextBox 4"/>
          <p:cNvSpPr txBox="1"/>
          <p:nvPr/>
        </p:nvSpPr>
        <p:spPr>
          <a:xfrm>
            <a:off x="1143000" y="5599327"/>
            <a:ext cx="6858000" cy="523220"/>
          </a:xfrm>
          <a:prstGeom prst="rect">
            <a:avLst/>
          </a:prstGeom>
          <a:noFill/>
        </p:spPr>
        <p:txBody>
          <a:bodyPr wrap="square" rtlCol="0">
            <a:spAutoFit/>
          </a:bodyPr>
          <a:lstStyle/>
          <a:p>
            <a:pPr algn="ctr"/>
            <a:endParaRPr lang="en-US" sz="2800" b="1" i="1" dirty="0">
              <a:latin typeface="Corbel" panose="020B0503020204020204" pitchFamily="34" charset="0"/>
            </a:endParaRPr>
          </a:p>
        </p:txBody>
      </p:sp>
      <p:sp>
        <p:nvSpPr>
          <p:cNvPr id="4" name="Content Placeholder 3"/>
          <p:cNvSpPr>
            <a:spLocks noGrp="1"/>
          </p:cNvSpPr>
          <p:nvPr>
            <p:ph idx="1"/>
          </p:nvPr>
        </p:nvSpPr>
        <p:spPr>
          <a:xfrm>
            <a:off x="457200" y="1225770"/>
            <a:ext cx="8229600" cy="5327430"/>
          </a:xfrm>
        </p:spPr>
        <p:txBody>
          <a:bodyPr>
            <a:normAutofit/>
          </a:bodyPr>
          <a:lstStyle/>
          <a:p>
            <a:r>
              <a:rPr lang="en-US" dirty="0" smtClean="0"/>
              <a:t>Completer Program- </a:t>
            </a:r>
            <a:r>
              <a:rPr lang="en-US" altLang="en-US" sz="1800" dirty="0"/>
              <a:t>A completer is a specific series of courses in a specialized career area. Completer programs are available at the Career and Technology Center and/or home high </a:t>
            </a:r>
            <a:r>
              <a:rPr lang="en-US" altLang="en-US" sz="1800" dirty="0" smtClean="0"/>
              <a:t>schools.</a:t>
            </a:r>
          </a:p>
          <a:p>
            <a:pPr>
              <a:defRPr/>
            </a:pPr>
            <a:r>
              <a:rPr lang="en-US" altLang="en-US" sz="1800" u="sng" dirty="0" smtClean="0"/>
              <a:t>Examples of Completer Programs: </a:t>
            </a:r>
            <a:r>
              <a:rPr lang="en-US" altLang="en-US" sz="1600" dirty="0"/>
              <a:t>A</a:t>
            </a:r>
            <a:r>
              <a:rPr lang="en-US" sz="1600" dirty="0" smtClean="0"/>
              <a:t>ccounting, Honors Marketing, CASE-Animal, Wildlife/Natural Resources, Early Childhood Education, Teacher Academy of Maryland, Print </a:t>
            </a:r>
            <a:r>
              <a:rPr lang="en-US" sz="1600" dirty="0"/>
              <a:t>Production/Video </a:t>
            </a:r>
            <a:r>
              <a:rPr lang="en-US" sz="1600" dirty="0" smtClean="0"/>
              <a:t>Production, Project </a:t>
            </a:r>
            <a:r>
              <a:rPr lang="en-US" sz="1600" dirty="0"/>
              <a:t>Lead the Way (</a:t>
            </a:r>
            <a:r>
              <a:rPr lang="en-US" sz="1600" dirty="0" smtClean="0"/>
              <a:t>Engineering), Academy </a:t>
            </a:r>
            <a:r>
              <a:rPr lang="en-US" sz="1600" dirty="0"/>
              <a:t>of </a:t>
            </a:r>
            <a:r>
              <a:rPr lang="en-US" sz="1600" dirty="0" smtClean="0"/>
              <a:t>Health, Masonry, Cosmetology, Auto/Diesel, Homeland </a:t>
            </a:r>
            <a:r>
              <a:rPr lang="en-US" sz="1600" dirty="0"/>
              <a:t>Security—Criminal </a:t>
            </a:r>
            <a:r>
              <a:rPr lang="en-US" sz="1600" dirty="0" smtClean="0"/>
              <a:t>Justice, Computer Networking, and MORE!</a:t>
            </a:r>
            <a:endParaRPr lang="en-US" altLang="en-US" sz="1000" dirty="0" smtClean="0"/>
          </a:p>
          <a:p>
            <a:r>
              <a:rPr lang="en-US" altLang="en-US" dirty="0" smtClean="0"/>
              <a:t>Career Major- </a:t>
            </a:r>
            <a:r>
              <a:rPr lang="en-US" altLang="en-US" sz="1800" dirty="0"/>
              <a:t>A major is a series of courses in a specialized career cluster offered in the building here at LHS. </a:t>
            </a:r>
            <a:r>
              <a:rPr lang="en-US" altLang="en-US" sz="1800" dirty="0" smtClean="0"/>
              <a:t>There </a:t>
            </a:r>
            <a:r>
              <a:rPr lang="en-US" altLang="en-US" sz="1800" dirty="0"/>
              <a:t>are 31 different majors in a variety of career </a:t>
            </a:r>
            <a:r>
              <a:rPr lang="en-US" altLang="en-US" sz="1800" dirty="0" smtClean="0"/>
              <a:t>paths. A </a:t>
            </a:r>
            <a:r>
              <a:rPr lang="en-US" altLang="en-US" sz="1800" dirty="0"/>
              <a:t>minimum of 4 credits of specified cross-curricular work constitutes a career major.</a:t>
            </a:r>
          </a:p>
          <a:p>
            <a:r>
              <a:rPr lang="en-US" altLang="en-US" sz="1800" u="sng" dirty="0" smtClean="0"/>
              <a:t>Examples of Career Majors</a:t>
            </a:r>
            <a:r>
              <a:rPr lang="en-US" altLang="en-US" sz="1800" dirty="0" smtClean="0"/>
              <a:t>: Social Work, Law &amp; Legal Services, Sports &amp; Recreation, Visual Fine Arts, Drama, History, Physical Science, Life Science, Mass Communication, Food &amp; Nutritional Services, Environmental Health, Actuarial Science, Economics, and MORE!</a:t>
            </a:r>
          </a:p>
          <a:p>
            <a:pPr marL="0" indent="0">
              <a:buNone/>
            </a:pPr>
            <a:endParaRPr lang="en-US" altLang="en-US" sz="1800" dirty="0"/>
          </a:p>
          <a:p>
            <a:endParaRPr lang="en-US" dirty="0"/>
          </a:p>
        </p:txBody>
      </p:sp>
    </p:spTree>
    <p:extLst>
      <p:ext uri="{BB962C8B-B14F-4D97-AF65-F5344CB8AC3E}">
        <p14:creationId xmlns:p14="http://schemas.microsoft.com/office/powerpoint/2010/main" val="2908034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4017</TotalTime>
  <Words>1702</Words>
  <Application>Microsoft Office PowerPoint</Application>
  <PresentationFormat>On-screen Show (4:3)</PresentationFormat>
  <Paragraphs>226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Bradley Hand ITC</vt:lpstr>
      <vt:lpstr>Calibri</vt:lpstr>
      <vt:lpstr>Corbel</vt:lpstr>
      <vt:lpstr>Times New Roman</vt:lpstr>
      <vt:lpstr>Office Theme</vt:lpstr>
      <vt:lpstr>Navigating Your Path to Graduation</vt:lpstr>
      <vt:lpstr>PowerPoint Presentation</vt:lpstr>
      <vt:lpstr>PowerPoint Presentation</vt:lpstr>
      <vt:lpstr>PowerPoint Presentation</vt:lpstr>
      <vt:lpstr>PowerPoint Presentation</vt:lpstr>
      <vt:lpstr>Graduation vs. CCR</vt:lpstr>
      <vt:lpstr>College and Career Readiness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Your Path to Graduation</dc:title>
  <dc:creator>Wastler, Jared</dc:creator>
  <cp:lastModifiedBy>Taylor, Shaunti</cp:lastModifiedBy>
  <cp:revision>102</cp:revision>
  <cp:lastPrinted>2016-02-01T20:33:50Z</cp:lastPrinted>
  <dcterms:created xsi:type="dcterms:W3CDTF">2015-02-02T13:40:03Z</dcterms:created>
  <dcterms:modified xsi:type="dcterms:W3CDTF">2018-01-23T13:47:15Z</dcterms:modified>
</cp:coreProperties>
</file>